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29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  <p:sldMasterId id="2147483685" r:id="rId3"/>
  </p:sldMasterIdLst>
  <p:notesMasterIdLst>
    <p:notesMasterId r:id="rId120"/>
  </p:notesMasterIdLst>
  <p:sldIdLst>
    <p:sldId id="3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</p:sldIdLst>
  <p:sldSz cx="16256000" cy="9144000"/>
  <p:notesSz cx="6858000" cy="9144000"/>
  <p:embeddedFontLst>
    <p:embeddedFont>
      <p:font typeface="Aharoni" panose="02010803020104030203" pitchFamily="2" charset="-79"/>
      <p:bold r:id="rId121"/>
    </p:embeddedFont>
    <p:embeddedFont>
      <p:font typeface="Arial Black" panose="020B0A04020102020204" pitchFamily="34" charset="0"/>
      <p:bold r:id="rId122"/>
    </p:embeddedFont>
    <p:embeddedFont>
      <p:font typeface="Calibri" panose="020F0502020204030204" pitchFamily="34" charset="0"/>
      <p:regular r:id="rId123"/>
      <p:bold r:id="rId124"/>
      <p:italic r:id="rId125"/>
      <p:boldItalic r:id="rId126"/>
    </p:embeddedFont>
    <p:embeddedFont>
      <p:font typeface="Franklin Gothic" panose="020B0604020202020204" charset="0"/>
      <p:bold r:id="rId127"/>
    </p:embeddedFont>
    <p:embeddedFont>
      <p:font typeface="Open Sans" panose="020B0604020202020204" charset="0"/>
      <p:regular r:id="rId128"/>
      <p:bold r:id="rId129"/>
      <p:italic r:id="rId130"/>
      <p:boldItalic r:id="rId131"/>
    </p:embeddedFont>
    <p:embeddedFont>
      <p:font typeface="Open Sans ExtraBold" panose="020B0604020202020204" charset="0"/>
      <p:bold r:id="rId132"/>
      <p:boldItalic r:id="rId1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Full" cryptAlgorithmClass="hash" cryptAlgorithmType="typeAny" cryptAlgorithmSid="4" spinCount="100000" saltData="6CblDVRd4hB9K48TGrQffw==" hashData="Wa4kdW6vM1CBuUfMVCHfd5GEiSA="/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  <p15:guide id="3">
          <p15:clr>
            <a:srgbClr val="A4A3A4"/>
          </p15:clr>
        </p15:guide>
        <p15:guide id="4" orient="horz" pos="1020">
          <p15:clr>
            <a:srgbClr val="A4A3A4"/>
          </p15:clr>
        </p15:guide>
        <p15:guide id="5" orient="horz" pos="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34" roundtripDataSignature="AMtx7mgrxMeBYnRK+Zk5dkCwgR6SLINa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42" y="60"/>
      </p:cViewPr>
      <p:guideLst>
        <p:guide orient="horz" pos="2880"/>
        <p:guide pos="5120"/>
        <p:guide/>
        <p:guide orient="horz" pos="1020"/>
        <p:guide orient="horz" pos="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font" Target="fonts/font3.fntdata"/><Relationship Id="rId128" Type="http://schemas.openxmlformats.org/officeDocument/2006/relationships/font" Target="fonts/font8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customschemas.google.com/relationships/presentationmetadata" Target="meta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font" Target="fonts/font10.fntdata"/><Relationship Id="rId135" Type="http://schemas.openxmlformats.org/officeDocument/2006/relationships/presProps" Target="pres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5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font" Target="fonts/font11.fntdata"/><Relationship Id="rId136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font" Target="fonts/font6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font" Target="fonts/font12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font" Target="fonts/font7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21338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image-vector/ai-artificial-intelligence-icon-set-706236937?id=706236937&amp;irgwc=1&amp;utm_medium=Affiliate&amp;utm_campaign=Freepik+Company,+S.L.&amp;utm_source=39422&amp;utm_term=5d62c34a657e4.5d62c34a657e5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4" name="Google Shape;2484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p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3" name="Google Shape;2513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3" name="Google Shape;2533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6" name="Google Shape;2546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7" name="Google Shape;2547;p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4" name="Google Shape;2564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8" name="Google Shape;2568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8" name="Google Shape;2578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90" name="Google Shape;2590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0" name="Google Shape;2600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2" name="Google Shape;2612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2" name="Google Shape;2622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4" name="Google Shape;2634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4" name="Google Shape;2644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6" name="Google Shape;2656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6" name="Google Shape;266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8" name="Google Shape;2678;p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9" name="Google Shape;2679;p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5" name="Google Shape;6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7" name="Google Shape;79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6" name="Google Shape;92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9" name="Google Shape;101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2" name="Google Shape;4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https://www.shutterstock.com/image-vector/ai-artificial-intelligence-icon-set-706236937?id=706236937&amp;irgwc=1&amp;utm_medium=Affiliate&amp;utm_campaign=Freepik+Company%2C+S.L.&amp;utm_source=39422&amp;utm_term=5d62c34a657e4.5d62c34a657e5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9" name="Google Shape;121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5" name="Google Shape;131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6" name="Google Shape;133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1" name="Google Shape;134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0" name="Google Shape;136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1" name="Google Shape;1361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1" name="Google Shape;138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1" name="Google Shape;139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1" name="Google Shape;141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7" name="Google Shape;143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2" name="Google Shape;144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7" name="Google Shape;1467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0" name="Google Shape;149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4" name="Google Shape;155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6" name="Google Shape;1626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5" name="Google Shape;163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0" name="Google Shape;1640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5" name="Google Shape;165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5" name="Google Shape;166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4" name="Google Shape;1674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8" name="Google Shape;1698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8" name="Google Shape;171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3" name="Google Shape;1723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6" name="Google Shape;4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5" name="Google Shape;1745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5" name="Google Shape;1755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5" name="Google Shape;1765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5" name="Google Shape;177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4" name="Google Shape;1784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5" name="Google Shape;1795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1" name="Google Shape;182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6" name="Google Shape;1826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4" name="Google Shape;1874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4" name="Google Shape;1894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4" name="Google Shape;1904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8" name="Google Shape;1918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4" name="Google Shape;1934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6" name="Google Shape;1946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7" name="Google Shape;1957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9" name="Google Shape;1969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8" name="Google Shape;1978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1" name="Google Shape;199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6" name="Google Shape;1996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7" name="Google Shape;2007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7" name="Google Shape;2017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1" name="Google Shape;2031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6" name="Google Shape;2046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4" name="Google Shape;2084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4" name="Google Shape;209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9" name="Google Shape;2099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0" name="Google Shape;2100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0" name="Google Shape;2150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6" name="Google Shape;2166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p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3" name="Google Shape;2183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3" name="Google Shape;2193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8" name="Google Shape;2198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2" name="Google Shape;2212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7" name="Google Shape;2267;p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7" name="Google Shape;2287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2" name="Google Shape;2312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6" name="Google Shape;2356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0" name="Google Shape;2410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5" name="Google Shape;2415;p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0" name="Google Shape;2430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7" name="Google Shape;2447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8" name="Google Shape;2448;p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1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19"/>
          <p:cNvSpPr txBox="1">
            <a:spLocks noGrp="1"/>
          </p:cNvSpPr>
          <p:nvPr>
            <p:ph type="body" idx="1"/>
          </p:nvPr>
        </p:nvSpPr>
        <p:spPr>
          <a:xfrm>
            <a:off x="8120585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Question">
  <p:cSld name="Knowledge Check Ques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1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31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31"/>
          <p:cNvSpPr txBox="1">
            <a:spLocks noGrp="1"/>
          </p:cNvSpPr>
          <p:nvPr>
            <p:ph type="body" idx="1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1" name="Google Shape;121;p131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2" name="Google Shape;122;p1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1"/>
          <p:cNvSpPr txBox="1"/>
          <p:nvPr/>
        </p:nvSpPr>
        <p:spPr>
          <a:xfrm>
            <a:off x="511579" y="1211110"/>
            <a:ext cx="1698904" cy="66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31"/>
          <p:cNvSpPr txBox="1">
            <a:spLocks noGrp="1"/>
          </p:cNvSpPr>
          <p:nvPr>
            <p:ph type="body" idx="2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31"/>
          <p:cNvSpPr txBox="1">
            <a:spLocks noGrp="1"/>
          </p:cNvSpPr>
          <p:nvPr>
            <p:ph type="body" idx="3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31"/>
          <p:cNvSpPr txBox="1">
            <a:spLocks noGrp="1"/>
          </p:cNvSpPr>
          <p:nvPr>
            <p:ph type="body" idx="4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31"/>
          <p:cNvSpPr txBox="1">
            <a:spLocks noGrp="1"/>
          </p:cNvSpPr>
          <p:nvPr>
            <p:ph type="body" idx="5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8" name="Google Shape;128;p131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129" name="Google Shape;129;p131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31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1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1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31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31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1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" name="Google Shape;136;p131"/>
          <p:cNvSpPr txBox="1"/>
          <p:nvPr/>
        </p:nvSpPr>
        <p:spPr>
          <a:xfrm>
            <a:off x="1664103" y="2942144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31"/>
          <p:cNvSpPr txBox="1"/>
          <p:nvPr/>
        </p:nvSpPr>
        <p:spPr>
          <a:xfrm>
            <a:off x="1664102" y="3763242"/>
            <a:ext cx="4555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1"/>
          <p:cNvSpPr txBox="1"/>
          <p:nvPr/>
        </p:nvSpPr>
        <p:spPr>
          <a:xfrm>
            <a:off x="1664102" y="4584339"/>
            <a:ext cx="6233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1"/>
          <p:cNvSpPr txBox="1"/>
          <p:nvPr/>
        </p:nvSpPr>
        <p:spPr>
          <a:xfrm>
            <a:off x="1664103" y="5405436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 question">
  <p:cSld name="Quiz ques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2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32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2"/>
          <p:cNvSpPr txBox="1">
            <a:spLocks noGrp="1"/>
          </p:cNvSpPr>
          <p:nvPr>
            <p:ph type="body" idx="1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4" name="Google Shape;144;p132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5" name="Google Shape;145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32"/>
          <p:cNvSpPr txBox="1"/>
          <p:nvPr/>
        </p:nvSpPr>
        <p:spPr>
          <a:xfrm>
            <a:off x="489805" y="967500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32"/>
          <p:cNvSpPr txBox="1"/>
          <p:nvPr/>
        </p:nvSpPr>
        <p:spPr>
          <a:xfrm>
            <a:off x="1664103" y="2865944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32"/>
          <p:cNvSpPr txBox="1"/>
          <p:nvPr/>
        </p:nvSpPr>
        <p:spPr>
          <a:xfrm>
            <a:off x="1664102" y="3687042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32"/>
          <p:cNvSpPr txBox="1"/>
          <p:nvPr/>
        </p:nvSpPr>
        <p:spPr>
          <a:xfrm>
            <a:off x="1664102" y="4508139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32"/>
          <p:cNvSpPr txBox="1"/>
          <p:nvPr/>
        </p:nvSpPr>
        <p:spPr>
          <a:xfrm>
            <a:off x="1664103" y="5329236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32"/>
          <p:cNvSpPr txBox="1">
            <a:spLocks noGrp="1"/>
          </p:cNvSpPr>
          <p:nvPr>
            <p:ph type="body" idx="2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32"/>
          <p:cNvSpPr txBox="1">
            <a:spLocks noGrp="1"/>
          </p:cNvSpPr>
          <p:nvPr>
            <p:ph type="body" idx="3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32"/>
          <p:cNvSpPr txBox="1">
            <a:spLocks noGrp="1"/>
          </p:cNvSpPr>
          <p:nvPr>
            <p:ph type="body" idx="4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32"/>
          <p:cNvSpPr txBox="1">
            <a:spLocks noGrp="1"/>
          </p:cNvSpPr>
          <p:nvPr>
            <p:ph type="body" idx="5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5" name="Google Shape;155;p132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156" name="Google Shape;156;p132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32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2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2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32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32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2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32"/>
          <p:cNvSpPr txBox="1">
            <a:spLocks noGrp="1"/>
          </p:cNvSpPr>
          <p:nvPr>
            <p:ph type="body" idx="6"/>
          </p:nvPr>
        </p:nvSpPr>
        <p:spPr>
          <a:xfrm>
            <a:off x="1002115" y="1737360"/>
            <a:ext cx="66198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 answer">
  <p:cSld name="Quiz answ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3"/>
          <p:cNvSpPr/>
          <p:nvPr/>
        </p:nvSpPr>
        <p:spPr>
          <a:xfrm>
            <a:off x="0" y="6789112"/>
            <a:ext cx="16313154" cy="2354888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7"/>
              <a:buFont typeface="Arial"/>
              <a:buNone/>
            </a:pPr>
            <a:endParaRPr sz="287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33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33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3"/>
          <p:cNvSpPr txBox="1">
            <a:spLocks noGrp="1"/>
          </p:cNvSpPr>
          <p:nvPr>
            <p:ph type="body" idx="1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9" name="Google Shape;169;p133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0" name="Google Shape;17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3"/>
          <p:cNvSpPr txBox="1"/>
          <p:nvPr/>
        </p:nvSpPr>
        <p:spPr>
          <a:xfrm>
            <a:off x="1664103" y="2865944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33"/>
          <p:cNvSpPr txBox="1"/>
          <p:nvPr/>
        </p:nvSpPr>
        <p:spPr>
          <a:xfrm>
            <a:off x="1664102" y="3687042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33"/>
          <p:cNvSpPr txBox="1"/>
          <p:nvPr/>
        </p:nvSpPr>
        <p:spPr>
          <a:xfrm>
            <a:off x="1664102" y="4508139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33"/>
          <p:cNvSpPr txBox="1"/>
          <p:nvPr/>
        </p:nvSpPr>
        <p:spPr>
          <a:xfrm>
            <a:off x="1664103" y="5329236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3"/>
          <p:cNvSpPr txBox="1">
            <a:spLocks noGrp="1"/>
          </p:cNvSpPr>
          <p:nvPr>
            <p:ph type="body" idx="2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33"/>
          <p:cNvSpPr txBox="1">
            <a:spLocks noGrp="1"/>
          </p:cNvSpPr>
          <p:nvPr>
            <p:ph type="body" idx="3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33"/>
          <p:cNvSpPr txBox="1">
            <a:spLocks noGrp="1"/>
          </p:cNvSpPr>
          <p:nvPr>
            <p:ph type="body" idx="4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133"/>
          <p:cNvSpPr txBox="1">
            <a:spLocks noGrp="1"/>
          </p:cNvSpPr>
          <p:nvPr>
            <p:ph type="body" idx="5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33"/>
          <p:cNvSpPr txBox="1">
            <a:spLocks noGrp="1"/>
          </p:cNvSpPr>
          <p:nvPr>
            <p:ph type="body" idx="6"/>
          </p:nvPr>
        </p:nvSpPr>
        <p:spPr>
          <a:xfrm>
            <a:off x="489443" y="7435666"/>
            <a:ext cx="15375004" cy="133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33"/>
          <p:cNvSpPr txBox="1"/>
          <p:nvPr/>
        </p:nvSpPr>
        <p:spPr>
          <a:xfrm>
            <a:off x="489441" y="6843542"/>
            <a:ext cx="27218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correct </a:t>
            </a:r>
            <a:r>
              <a:rPr lang="en-US" sz="20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answer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133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" name="Google Shape;182;p133"/>
          <p:cNvCxnSpPr/>
          <p:nvPr/>
        </p:nvCxnSpPr>
        <p:spPr>
          <a:xfrm>
            <a:off x="396854" y="7371304"/>
            <a:ext cx="15462286" cy="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" name="Google Shape;183;p133"/>
          <p:cNvSpPr txBox="1">
            <a:spLocks noGrp="1"/>
          </p:cNvSpPr>
          <p:nvPr>
            <p:ph type="body" idx="7"/>
          </p:nvPr>
        </p:nvSpPr>
        <p:spPr>
          <a:xfrm>
            <a:off x="3662870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C9F37"/>
              </a:buClr>
              <a:buSzPts val="2000"/>
              <a:buNone/>
              <a:defRPr sz="2000" b="1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133"/>
          <p:cNvSpPr txBox="1"/>
          <p:nvPr/>
        </p:nvSpPr>
        <p:spPr>
          <a:xfrm>
            <a:off x="3844721" y="6777745"/>
            <a:ext cx="5382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133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186" name="Google Shape;186;p133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33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33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33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33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33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33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33"/>
          <p:cNvSpPr txBox="1"/>
          <p:nvPr/>
        </p:nvSpPr>
        <p:spPr>
          <a:xfrm>
            <a:off x="489805" y="967500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33"/>
          <p:cNvPicPr preferRelativeResize="0"/>
          <p:nvPr/>
        </p:nvPicPr>
        <p:blipFill rotWithShape="1">
          <a:blip r:embed="rId3">
            <a:alphaModFix/>
          </a:blip>
          <a:srcRect t="90625"/>
          <a:stretch/>
        </p:blipFill>
        <p:spPr>
          <a:xfrm>
            <a:off x="293511" y="8286750"/>
            <a:ext cx="15668981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3"/>
          <p:cNvSpPr txBox="1">
            <a:spLocks noGrp="1"/>
          </p:cNvSpPr>
          <p:nvPr>
            <p:ph type="body" idx="8"/>
          </p:nvPr>
        </p:nvSpPr>
        <p:spPr>
          <a:xfrm>
            <a:off x="1005840" y="1737360"/>
            <a:ext cx="661987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Break">
  <p:cSld name="Demo Break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134"/>
          <p:cNvGrpSpPr/>
          <p:nvPr/>
        </p:nvGrpSpPr>
        <p:grpSpPr>
          <a:xfrm>
            <a:off x="0" y="4777841"/>
            <a:ext cx="16477129" cy="4355179"/>
            <a:chOff x="0" y="4606764"/>
            <a:chExt cx="16306801" cy="4233211"/>
          </a:xfrm>
        </p:grpSpPr>
        <p:pic>
          <p:nvPicPr>
            <p:cNvPr id="198" name="Google Shape;198;p1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626482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52867" y="4606764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34"/>
            <p:cNvPicPr preferRelativeResize="0"/>
            <p:nvPr/>
          </p:nvPicPr>
          <p:blipFill rotWithShape="1">
            <a:blip r:embed="rId2">
              <a:alphaModFix/>
            </a:blip>
            <a:srcRect r="51150"/>
            <a:stretch/>
          </p:blipFill>
          <p:spPr>
            <a:xfrm>
              <a:off x="13105735" y="4626481"/>
              <a:ext cx="3201066" cy="42134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" name="Google Shape;201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511" y="0"/>
            <a:ext cx="15668981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134"/>
          <p:cNvGrpSpPr/>
          <p:nvPr/>
        </p:nvGrpSpPr>
        <p:grpSpPr>
          <a:xfrm>
            <a:off x="0" y="137276"/>
            <a:ext cx="16477129" cy="4355179"/>
            <a:chOff x="0" y="4606764"/>
            <a:chExt cx="16306801" cy="4233211"/>
          </a:xfrm>
        </p:grpSpPr>
        <p:pic>
          <p:nvPicPr>
            <p:cNvPr id="203" name="Google Shape;203;p1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626482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52867" y="4606764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34"/>
            <p:cNvPicPr preferRelativeResize="0"/>
            <p:nvPr/>
          </p:nvPicPr>
          <p:blipFill rotWithShape="1">
            <a:blip r:embed="rId2">
              <a:alphaModFix/>
            </a:blip>
            <a:srcRect r="51150"/>
            <a:stretch/>
          </p:blipFill>
          <p:spPr>
            <a:xfrm>
              <a:off x="13105735" y="4626481"/>
              <a:ext cx="3201066" cy="42134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134"/>
          <p:cNvSpPr/>
          <p:nvPr/>
        </p:nvSpPr>
        <p:spPr>
          <a:xfrm>
            <a:off x="0" y="2316481"/>
            <a:ext cx="16256003" cy="4476749"/>
          </a:xfrm>
          <a:prstGeom prst="rect">
            <a:avLst/>
          </a:prstGeom>
          <a:solidFill>
            <a:srgbClr val="56BF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7"/>
              <a:buFont typeface="Arial"/>
              <a:buNone/>
            </a:pPr>
            <a:endParaRPr sz="245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302719"/>
            <a:ext cx="16255999" cy="4504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134"/>
          <p:cNvGrpSpPr/>
          <p:nvPr/>
        </p:nvGrpSpPr>
        <p:grpSpPr>
          <a:xfrm>
            <a:off x="0" y="-7450"/>
            <a:ext cx="16256000" cy="130964"/>
            <a:chOff x="0" y="474414"/>
            <a:chExt cx="7908925" cy="61412"/>
          </a:xfrm>
        </p:grpSpPr>
        <p:sp>
          <p:nvSpPr>
            <p:cNvPr id="209" name="Google Shape;209;p134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34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34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34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34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34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34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62ABCC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34"/>
          <p:cNvSpPr txBox="1">
            <a:spLocks noGrp="1"/>
          </p:cNvSpPr>
          <p:nvPr>
            <p:ph type="body" idx="1"/>
          </p:nvPr>
        </p:nvSpPr>
        <p:spPr>
          <a:xfrm>
            <a:off x="926745" y="4047100"/>
            <a:ext cx="13152669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437451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89"/>
              <a:buChar char="o"/>
              <a:defRPr sz="4111"/>
            </a:lvl2pPr>
            <a:lvl3pPr marL="1371600" lvl="2" indent="-489648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marL="1828800" lvl="3" indent="-489648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marL="2286000" lvl="4" indent="-489648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134"/>
          <p:cNvSpPr txBox="1">
            <a:spLocks noGrp="1"/>
          </p:cNvSpPr>
          <p:nvPr>
            <p:ph type="body" idx="2"/>
          </p:nvPr>
        </p:nvSpPr>
        <p:spPr>
          <a:xfrm>
            <a:off x="926742" y="4596749"/>
            <a:ext cx="1315267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rgbClr val="0F547B"/>
              </a:buClr>
              <a:buSzPts val="2800"/>
              <a:buFont typeface="Arial"/>
              <a:buNone/>
              <a:defRPr sz="2800" b="0">
                <a:solidFill>
                  <a:srgbClr val="0F547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37451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89"/>
              <a:buChar char="o"/>
              <a:defRPr sz="4111"/>
            </a:lvl2pPr>
            <a:lvl3pPr marL="1371600" lvl="2" indent="-489648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marL="1828800" lvl="3" indent="-489648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marL="2286000" lvl="4" indent="-489648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Quiz Answer">
  <p:cSld name="3_Quiz Answ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5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5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135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2" name="Google Shape;222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35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224" name="Google Shape;224;p135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35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35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35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35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35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35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35"/>
          <p:cNvSpPr txBox="1">
            <a:spLocks noGrp="1"/>
          </p:cNvSpPr>
          <p:nvPr>
            <p:ph type="body" idx="1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135"/>
          <p:cNvSpPr txBox="1"/>
          <p:nvPr/>
        </p:nvSpPr>
        <p:spPr>
          <a:xfrm>
            <a:off x="1664103" y="2936284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35"/>
          <p:cNvSpPr txBox="1"/>
          <p:nvPr/>
        </p:nvSpPr>
        <p:spPr>
          <a:xfrm>
            <a:off x="1664102" y="3792552"/>
            <a:ext cx="4555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5"/>
          <p:cNvSpPr txBox="1"/>
          <p:nvPr/>
        </p:nvSpPr>
        <p:spPr>
          <a:xfrm>
            <a:off x="1664102" y="4578479"/>
            <a:ext cx="6233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5"/>
          <p:cNvSpPr txBox="1"/>
          <p:nvPr/>
        </p:nvSpPr>
        <p:spPr>
          <a:xfrm>
            <a:off x="1664103" y="5381991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5"/>
          <p:cNvSpPr txBox="1">
            <a:spLocks noGrp="1"/>
          </p:cNvSpPr>
          <p:nvPr>
            <p:ph type="body" idx="2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135"/>
          <p:cNvSpPr txBox="1">
            <a:spLocks noGrp="1"/>
          </p:cNvSpPr>
          <p:nvPr>
            <p:ph type="body" idx="3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135"/>
          <p:cNvSpPr txBox="1">
            <a:spLocks noGrp="1"/>
          </p:cNvSpPr>
          <p:nvPr>
            <p:ph type="body" idx="4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135"/>
          <p:cNvSpPr txBox="1">
            <a:spLocks noGrp="1"/>
          </p:cNvSpPr>
          <p:nvPr>
            <p:ph type="body" idx="5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35"/>
          <p:cNvSpPr txBox="1"/>
          <p:nvPr/>
        </p:nvSpPr>
        <p:spPr>
          <a:xfrm>
            <a:off x="495538" y="1034450"/>
            <a:ext cx="16989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457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28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2000" y="1186581"/>
            <a:ext cx="397510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28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28"/>
          <p:cNvSpPr txBox="1">
            <a:spLocks noGrp="1"/>
          </p:cNvSpPr>
          <p:nvPr>
            <p:ph type="body" idx="1"/>
          </p:nvPr>
        </p:nvSpPr>
        <p:spPr>
          <a:xfrm>
            <a:off x="143212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128"/>
          <p:cNvSpPr txBox="1">
            <a:spLocks noGrp="1"/>
          </p:cNvSpPr>
          <p:nvPr>
            <p:ph type="body" idx="2"/>
          </p:nvPr>
        </p:nvSpPr>
        <p:spPr>
          <a:xfrm>
            <a:off x="143212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128"/>
          <p:cNvSpPr txBox="1">
            <a:spLocks noGrp="1"/>
          </p:cNvSpPr>
          <p:nvPr>
            <p:ph type="body" idx="3"/>
          </p:nvPr>
        </p:nvSpPr>
        <p:spPr>
          <a:xfrm>
            <a:off x="143212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128"/>
          <p:cNvSpPr txBox="1">
            <a:spLocks noGrp="1"/>
          </p:cNvSpPr>
          <p:nvPr>
            <p:ph type="body" idx="4"/>
          </p:nvPr>
        </p:nvSpPr>
        <p:spPr>
          <a:xfrm>
            <a:off x="143212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1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29"/>
          <p:cNvSpPr txBox="1">
            <a:spLocks noGrp="1"/>
          </p:cNvSpPr>
          <p:nvPr>
            <p:ph type="body" idx="1"/>
          </p:nvPr>
        </p:nvSpPr>
        <p:spPr>
          <a:xfrm>
            <a:off x="3913352" y="4061040"/>
            <a:ext cx="8429296" cy="10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0" name="Google Shape;260;p12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526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36"/>
          <p:cNvSpPr txBox="1">
            <a:spLocks noGrp="1"/>
          </p:cNvSpPr>
          <p:nvPr>
            <p:ph type="body" idx="1"/>
          </p:nvPr>
        </p:nvSpPr>
        <p:spPr>
          <a:xfrm>
            <a:off x="8724737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7"/>
          <p:cNvSpPr txBox="1">
            <a:spLocks noGrp="1"/>
          </p:cNvSpPr>
          <p:nvPr>
            <p:ph type="body" idx="1"/>
          </p:nvPr>
        </p:nvSpPr>
        <p:spPr>
          <a:xfrm>
            <a:off x="8120585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38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38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138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138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138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2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2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0"/>
          <p:cNvSpPr txBox="1">
            <a:spLocks noGrp="1"/>
          </p:cNvSpPr>
          <p:nvPr>
            <p:ph type="body" idx="1"/>
          </p:nvPr>
        </p:nvSpPr>
        <p:spPr>
          <a:xfrm>
            <a:off x="1470660" y="2204378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20"/>
          <p:cNvSpPr txBox="1">
            <a:spLocks noGrp="1"/>
          </p:cNvSpPr>
          <p:nvPr>
            <p:ph type="body" idx="2"/>
          </p:nvPr>
        </p:nvSpPr>
        <p:spPr>
          <a:xfrm>
            <a:off x="1470660" y="337772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20"/>
          <p:cNvSpPr txBox="1">
            <a:spLocks noGrp="1"/>
          </p:cNvSpPr>
          <p:nvPr>
            <p:ph type="body" idx="3"/>
          </p:nvPr>
        </p:nvSpPr>
        <p:spPr>
          <a:xfrm>
            <a:off x="1470660" y="455106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20"/>
          <p:cNvSpPr txBox="1">
            <a:spLocks noGrp="1"/>
          </p:cNvSpPr>
          <p:nvPr>
            <p:ph type="body" idx="4"/>
          </p:nvPr>
        </p:nvSpPr>
        <p:spPr>
          <a:xfrm>
            <a:off x="1470660" y="572440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Char char="•"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pic>
        <p:nvPicPr>
          <p:cNvPr id="32" name="Google Shape;32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0200" y="1186581"/>
            <a:ext cx="4819924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9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40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41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4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142"/>
          <p:cNvSpPr txBox="1">
            <a:spLocks noGrp="1"/>
          </p:cNvSpPr>
          <p:nvPr>
            <p:ph type="body" idx="1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142"/>
          <p:cNvSpPr txBox="1">
            <a:spLocks noGrp="1"/>
          </p:cNvSpPr>
          <p:nvPr>
            <p:ph type="body" idx="2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142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142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142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142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0" name="Google Shape;300;p142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142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142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142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4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43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14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143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143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143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2" name="Google Shape;312;p143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143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143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143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143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143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8" name="Google Shape;318;p143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143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143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143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4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4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14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144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p144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144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144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144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4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45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14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145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145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14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0" name="Google Shape;340;p14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1" name="Google Shape;341;p145"/>
          <p:cNvSpPr txBox="1">
            <a:spLocks noGrp="1"/>
          </p:cNvSpPr>
          <p:nvPr>
            <p:ph type="body" idx="4"/>
          </p:nvPr>
        </p:nvSpPr>
        <p:spPr>
          <a:xfrm>
            <a:off x="3346904" y="7368182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14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14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145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145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4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46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146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146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146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146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146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146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146"/>
          <p:cNvSpPr txBox="1">
            <a:spLocks noGrp="1"/>
          </p:cNvSpPr>
          <p:nvPr>
            <p:ph type="body" idx="3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146"/>
          <p:cNvSpPr txBox="1">
            <a:spLocks noGrp="1"/>
          </p:cNvSpPr>
          <p:nvPr>
            <p:ph type="body" idx="4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146"/>
          <p:cNvSpPr txBox="1">
            <a:spLocks noGrp="1"/>
          </p:cNvSpPr>
          <p:nvPr>
            <p:ph type="body" idx="5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146"/>
          <p:cNvSpPr txBox="1">
            <a:spLocks noGrp="1"/>
          </p:cNvSpPr>
          <p:nvPr>
            <p:ph type="body" idx="6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146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146"/>
          <p:cNvSpPr txBox="1">
            <a:spLocks noGrp="1"/>
          </p:cNvSpPr>
          <p:nvPr>
            <p:ph type="body" idx="7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 2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4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47"/>
          <p:cNvSpPr txBox="1">
            <a:spLocks noGrp="1"/>
          </p:cNvSpPr>
          <p:nvPr>
            <p:ph type="body" idx="1"/>
          </p:nvPr>
        </p:nvSpPr>
        <p:spPr>
          <a:xfrm>
            <a:off x="3012031" y="57193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147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147"/>
          <p:cNvSpPr txBox="1">
            <a:spLocks noGrp="1"/>
          </p:cNvSpPr>
          <p:nvPr>
            <p:ph type="body" idx="2"/>
          </p:nvPr>
        </p:nvSpPr>
        <p:spPr>
          <a:xfrm>
            <a:off x="1280469" y="1281797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8" name="Google Shape;368;p147"/>
          <p:cNvSpPr txBox="1">
            <a:spLocks noGrp="1"/>
          </p:cNvSpPr>
          <p:nvPr>
            <p:ph type="body" idx="3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147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0" name="Google Shape;370;p147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" name="Google Shape;371;p147"/>
          <p:cNvSpPr txBox="1">
            <a:spLocks noGrp="1"/>
          </p:cNvSpPr>
          <p:nvPr>
            <p:ph type="body" idx="4"/>
          </p:nvPr>
        </p:nvSpPr>
        <p:spPr>
          <a:xfrm>
            <a:off x="3328590" y="7334926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147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147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147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147"/>
          <p:cNvSpPr txBox="1"/>
          <p:nvPr/>
        </p:nvSpPr>
        <p:spPr>
          <a:xfrm>
            <a:off x="1716761" y="52983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147"/>
          <p:cNvSpPr txBox="1">
            <a:spLocks noGrp="1"/>
          </p:cNvSpPr>
          <p:nvPr>
            <p:ph type="body" idx="5"/>
          </p:nvPr>
        </p:nvSpPr>
        <p:spPr>
          <a:xfrm>
            <a:off x="2329744" y="27884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147"/>
          <p:cNvSpPr txBox="1">
            <a:spLocks noGrp="1"/>
          </p:cNvSpPr>
          <p:nvPr>
            <p:ph type="body" idx="6"/>
          </p:nvPr>
        </p:nvSpPr>
        <p:spPr>
          <a:xfrm>
            <a:off x="2329744" y="36090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147"/>
          <p:cNvSpPr txBox="1">
            <a:spLocks noGrp="1"/>
          </p:cNvSpPr>
          <p:nvPr>
            <p:ph type="body" idx="7"/>
          </p:nvPr>
        </p:nvSpPr>
        <p:spPr>
          <a:xfrm>
            <a:off x="2329744" y="44296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9" name="Google Shape;379;p147"/>
          <p:cNvSpPr txBox="1">
            <a:spLocks noGrp="1"/>
          </p:cNvSpPr>
          <p:nvPr>
            <p:ph type="body" idx="8"/>
          </p:nvPr>
        </p:nvSpPr>
        <p:spPr>
          <a:xfrm>
            <a:off x="2329744" y="52502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147"/>
          <p:cNvSpPr txBox="1"/>
          <p:nvPr/>
        </p:nvSpPr>
        <p:spPr>
          <a:xfrm>
            <a:off x="1716761" y="616708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147"/>
          <p:cNvSpPr txBox="1">
            <a:spLocks noGrp="1"/>
          </p:cNvSpPr>
          <p:nvPr>
            <p:ph type="body" idx="9"/>
          </p:nvPr>
        </p:nvSpPr>
        <p:spPr>
          <a:xfrm>
            <a:off x="2329744" y="611896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4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48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48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7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2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2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21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14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49"/>
          <p:cNvSpPr txBox="1">
            <a:spLocks noGrp="1"/>
          </p:cNvSpPr>
          <p:nvPr>
            <p:ph type="body" idx="1"/>
          </p:nvPr>
        </p:nvSpPr>
        <p:spPr>
          <a:xfrm>
            <a:off x="1902091" y="2363465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149"/>
          <p:cNvSpPr txBox="1">
            <a:spLocks noGrp="1"/>
          </p:cNvSpPr>
          <p:nvPr>
            <p:ph type="title"/>
          </p:nvPr>
        </p:nvSpPr>
        <p:spPr>
          <a:xfrm>
            <a:off x="812800" y="436395"/>
            <a:ext cx="10666185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706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5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50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5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15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8" cy="914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5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51"/>
          <p:cNvSpPr/>
          <p:nvPr/>
        </p:nvSpPr>
        <p:spPr>
          <a:xfrm>
            <a:off x="4254500" y="1303972"/>
            <a:ext cx="10896600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5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151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?">
  <p:cSld name="What Next?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5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52"/>
          <p:cNvSpPr/>
          <p:nvPr/>
        </p:nvSpPr>
        <p:spPr>
          <a:xfrm>
            <a:off x="663026" y="1342072"/>
            <a:ext cx="9046458" cy="6875496"/>
          </a:xfrm>
          <a:prstGeom prst="roundRect">
            <a:avLst>
              <a:gd name="adj" fmla="val 3063"/>
            </a:avLst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52"/>
          <p:cNvSpPr txBox="1">
            <a:spLocks noGrp="1"/>
          </p:cNvSpPr>
          <p:nvPr>
            <p:ph type="body" idx="1"/>
          </p:nvPr>
        </p:nvSpPr>
        <p:spPr>
          <a:xfrm>
            <a:off x="1120875" y="1808291"/>
            <a:ext cx="809257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152"/>
          <p:cNvSpPr/>
          <p:nvPr/>
        </p:nvSpPr>
        <p:spPr>
          <a:xfrm>
            <a:off x="2464058" y="762715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What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445260"/>
            <a:ext cx="7139940" cy="459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553200" y="1424940"/>
            <a:ext cx="7139940" cy="459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3106400" y="1445260"/>
            <a:ext cx="3124199" cy="459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493259"/>
            <a:ext cx="7139940" cy="459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553200" y="4472940"/>
            <a:ext cx="7139940" cy="459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3106400" y="4493260"/>
            <a:ext cx="3124199" cy="459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0"/>
            <a:ext cx="16256000" cy="3258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0" y="3238500"/>
            <a:ext cx="1463040" cy="132080"/>
          </a:xfrm>
          <a:custGeom>
            <a:avLst/>
            <a:gdLst/>
            <a:ahLst/>
            <a:cxnLst/>
            <a:rect l="l" t="t" r="r" b="b"/>
            <a:pathLst>
              <a:path w="1463040" h="132079">
                <a:moveTo>
                  <a:pt x="0" y="132079"/>
                </a:moveTo>
                <a:lnTo>
                  <a:pt x="1463040" y="132079"/>
                </a:lnTo>
                <a:lnTo>
                  <a:pt x="1463040" y="0"/>
                </a:lnTo>
                <a:lnTo>
                  <a:pt x="0" y="0"/>
                </a:lnTo>
                <a:lnTo>
                  <a:pt x="0" y="132079"/>
                </a:lnTo>
                <a:close/>
              </a:path>
            </a:pathLst>
          </a:custGeom>
          <a:solidFill>
            <a:srgbClr val="F9C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63039" y="3238500"/>
            <a:ext cx="7101840" cy="132080"/>
          </a:xfrm>
          <a:custGeom>
            <a:avLst/>
            <a:gdLst/>
            <a:ahLst/>
            <a:cxnLst/>
            <a:rect l="l" t="t" r="r" b="b"/>
            <a:pathLst>
              <a:path w="7101840" h="132079">
                <a:moveTo>
                  <a:pt x="0" y="0"/>
                </a:moveTo>
                <a:lnTo>
                  <a:pt x="7101840" y="0"/>
                </a:lnTo>
                <a:lnTo>
                  <a:pt x="7101840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69E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8564880" y="3238500"/>
            <a:ext cx="1404620" cy="132080"/>
          </a:xfrm>
          <a:custGeom>
            <a:avLst/>
            <a:gdLst/>
            <a:ahLst/>
            <a:cxnLst/>
            <a:rect l="l" t="t" r="r" b="b"/>
            <a:pathLst>
              <a:path w="1404620" h="132079">
                <a:moveTo>
                  <a:pt x="0" y="0"/>
                </a:moveTo>
                <a:lnTo>
                  <a:pt x="1404620" y="0"/>
                </a:lnTo>
                <a:lnTo>
                  <a:pt x="1404620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385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9969500" y="3238500"/>
            <a:ext cx="469900" cy="132080"/>
          </a:xfrm>
          <a:custGeom>
            <a:avLst/>
            <a:gdLst/>
            <a:ahLst/>
            <a:cxnLst/>
            <a:rect l="l" t="t" r="r" b="b"/>
            <a:pathLst>
              <a:path w="469900" h="132079">
                <a:moveTo>
                  <a:pt x="0" y="0"/>
                </a:moveTo>
                <a:lnTo>
                  <a:pt x="469900" y="0"/>
                </a:lnTo>
                <a:lnTo>
                  <a:pt x="469900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9C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0439400" y="3238500"/>
            <a:ext cx="167640" cy="132080"/>
          </a:xfrm>
          <a:custGeom>
            <a:avLst/>
            <a:gdLst/>
            <a:ahLst/>
            <a:cxnLst/>
            <a:rect l="l" t="t" r="r" b="b"/>
            <a:pathLst>
              <a:path w="167640" h="132079">
                <a:moveTo>
                  <a:pt x="0" y="0"/>
                </a:moveTo>
                <a:lnTo>
                  <a:pt x="167640" y="0"/>
                </a:lnTo>
                <a:lnTo>
                  <a:pt x="167640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0607040" y="3238500"/>
            <a:ext cx="1668780" cy="132080"/>
          </a:xfrm>
          <a:custGeom>
            <a:avLst/>
            <a:gdLst/>
            <a:ahLst/>
            <a:cxnLst/>
            <a:rect l="l" t="t" r="r" b="b"/>
            <a:pathLst>
              <a:path w="1668779" h="132079">
                <a:moveTo>
                  <a:pt x="0" y="0"/>
                </a:moveTo>
                <a:lnTo>
                  <a:pt x="1668779" y="0"/>
                </a:lnTo>
                <a:lnTo>
                  <a:pt x="1668779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9CDA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2275819" y="3238500"/>
            <a:ext cx="3980179" cy="132080"/>
          </a:xfrm>
          <a:custGeom>
            <a:avLst/>
            <a:gdLst/>
            <a:ahLst/>
            <a:cxnLst/>
            <a:rect l="l" t="t" r="r" b="b"/>
            <a:pathLst>
              <a:path w="3980180" h="132079">
                <a:moveTo>
                  <a:pt x="0" y="132079"/>
                </a:moveTo>
                <a:lnTo>
                  <a:pt x="3980179" y="132079"/>
                </a:lnTo>
                <a:lnTo>
                  <a:pt x="3980179" y="0"/>
                </a:lnTo>
                <a:lnTo>
                  <a:pt x="0" y="0"/>
                </a:lnTo>
                <a:lnTo>
                  <a:pt x="0" y="132079"/>
                </a:lnTo>
                <a:close/>
              </a:path>
            </a:pathLst>
          </a:custGeom>
          <a:solidFill>
            <a:srgbClr val="61AB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0" y="0"/>
            <a:ext cx="16255999" cy="9143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67540" y="3746351"/>
            <a:ext cx="13120918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13190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9279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0831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85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144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">
  <p:cSld name="Content p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122"/>
          <p:cNvGrpSpPr/>
          <p:nvPr/>
        </p:nvGrpSpPr>
        <p:grpSpPr>
          <a:xfrm>
            <a:off x="0" y="0"/>
            <a:ext cx="16256000" cy="9144000"/>
            <a:chOff x="0" y="0"/>
            <a:chExt cx="16256000" cy="9144000"/>
          </a:xfrm>
        </p:grpSpPr>
        <p:pic>
          <p:nvPicPr>
            <p:cNvPr id="40" name="Google Shape;40;p12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256000" cy="914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122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6256000" cy="9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12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32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2"/>
          <p:cNvSpPr txBox="1">
            <a:spLocks noGrp="1"/>
          </p:cNvSpPr>
          <p:nvPr>
            <p:ph type="body" idx="1"/>
          </p:nvPr>
        </p:nvSpPr>
        <p:spPr>
          <a:xfrm>
            <a:off x="0" y="864000"/>
            <a:ext cx="16256001" cy="45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4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2"/>
          <p:cNvSpPr txBox="1">
            <a:spLocks noGrp="1"/>
          </p:cNvSpPr>
          <p:nvPr>
            <p:ph type="body" idx="2"/>
          </p:nvPr>
        </p:nvSpPr>
        <p:spPr>
          <a:xfrm>
            <a:off x="558307" y="1952600"/>
            <a:ext cx="14478942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opic Name">
  <p:cSld name="1_Topic Nam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2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23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3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00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2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4"/>
          <p:cNvSpPr/>
          <p:nvPr/>
        </p:nvSpPr>
        <p:spPr>
          <a:xfrm>
            <a:off x="8128000" y="4310390"/>
            <a:ext cx="48199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25"/>
          <p:cNvSpPr txBox="1"/>
          <p:nvPr/>
        </p:nvSpPr>
        <p:spPr>
          <a:xfrm>
            <a:off x="1280469" y="732326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25"/>
          <p:cNvSpPr txBox="1">
            <a:spLocks noGrp="1"/>
          </p:cNvSpPr>
          <p:nvPr>
            <p:ph type="body" idx="1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5"/>
          <p:cNvSpPr txBox="1">
            <a:spLocks noGrp="1"/>
          </p:cNvSpPr>
          <p:nvPr>
            <p:ph type="body" idx="2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25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25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25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25"/>
          <p:cNvSpPr txBox="1"/>
          <p:nvPr/>
        </p:nvSpPr>
        <p:spPr>
          <a:xfrm>
            <a:off x="1716761" y="529835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25"/>
          <p:cNvSpPr txBox="1">
            <a:spLocks noGrp="1"/>
          </p:cNvSpPr>
          <p:nvPr>
            <p:ph type="body" idx="3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25"/>
          <p:cNvSpPr txBox="1">
            <a:spLocks noGrp="1"/>
          </p:cNvSpPr>
          <p:nvPr>
            <p:ph type="body" idx="4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25"/>
          <p:cNvSpPr txBox="1">
            <a:spLocks noGrp="1"/>
          </p:cNvSpPr>
          <p:nvPr>
            <p:ph type="body" idx="5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25"/>
          <p:cNvSpPr txBox="1">
            <a:spLocks noGrp="1"/>
          </p:cNvSpPr>
          <p:nvPr>
            <p:ph type="body" idx="6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6"/>
          <p:cNvSpPr txBox="1">
            <a:spLocks noGrp="1"/>
          </p:cNvSpPr>
          <p:nvPr>
            <p:ph type="body" idx="1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26"/>
          <p:cNvSpPr txBox="1"/>
          <p:nvPr/>
        </p:nvSpPr>
        <p:spPr>
          <a:xfrm>
            <a:off x="1280469" y="732326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26"/>
          <p:cNvSpPr txBox="1">
            <a:spLocks noGrp="1"/>
          </p:cNvSpPr>
          <p:nvPr>
            <p:ph type="body" idx="2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26"/>
          <p:cNvSpPr txBox="1">
            <a:spLocks noGrp="1"/>
          </p:cNvSpPr>
          <p:nvPr>
            <p:ph type="body" idx="3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6"/>
          <p:cNvSpPr txBox="1"/>
          <p:nvPr/>
        </p:nvSpPr>
        <p:spPr>
          <a:xfrm>
            <a:off x="670034" y="7373503"/>
            <a:ext cx="274905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6" name="Google Shape;76;p126"/>
          <p:cNvCxnSpPr/>
          <p:nvPr/>
        </p:nvCxnSpPr>
        <p:spPr>
          <a:xfrm>
            <a:off x="670035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26"/>
          <p:cNvSpPr txBox="1">
            <a:spLocks noGrp="1"/>
          </p:cNvSpPr>
          <p:nvPr>
            <p:ph type="body" idx="4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6"/>
          <p:cNvSpPr txBox="1"/>
          <p:nvPr/>
        </p:nvSpPr>
        <p:spPr>
          <a:xfrm>
            <a:off x="1716761" y="283654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26"/>
          <p:cNvSpPr txBox="1"/>
          <p:nvPr/>
        </p:nvSpPr>
        <p:spPr>
          <a:xfrm>
            <a:off x="1716761" y="365714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26"/>
          <p:cNvSpPr txBox="1"/>
          <p:nvPr/>
        </p:nvSpPr>
        <p:spPr>
          <a:xfrm>
            <a:off x="1716761" y="44777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126"/>
          <p:cNvSpPr txBox="1"/>
          <p:nvPr/>
        </p:nvSpPr>
        <p:spPr>
          <a:xfrm>
            <a:off x="1716761" y="5298359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26"/>
          <p:cNvSpPr txBox="1">
            <a:spLocks noGrp="1"/>
          </p:cNvSpPr>
          <p:nvPr>
            <p:ph type="body" idx="5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26"/>
          <p:cNvSpPr txBox="1">
            <a:spLocks noGrp="1"/>
          </p:cNvSpPr>
          <p:nvPr>
            <p:ph type="body" idx="6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6"/>
          <p:cNvSpPr txBox="1">
            <a:spLocks noGrp="1"/>
          </p:cNvSpPr>
          <p:nvPr>
            <p:ph type="body" idx="7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6"/>
          <p:cNvSpPr txBox="1">
            <a:spLocks noGrp="1"/>
          </p:cNvSpPr>
          <p:nvPr>
            <p:ph type="body" idx="8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5pPr>
            <a:lvl6pPr marL="2743200" lvl="5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6pPr>
            <a:lvl7pPr marL="3200400" lvl="6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7pPr>
            <a:lvl8pPr marL="3657600" lvl="7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8pPr>
            <a:lvl9pPr marL="4114800" lvl="8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 answer">
  <p:cSld name="Knowledge check answ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0"/>
          <p:cNvSpPr/>
          <p:nvPr/>
        </p:nvSpPr>
        <p:spPr>
          <a:xfrm>
            <a:off x="489443" y="681006"/>
            <a:ext cx="1698902" cy="1722178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0"/>
          <p:cNvSpPr/>
          <p:nvPr/>
        </p:nvSpPr>
        <p:spPr>
          <a:xfrm>
            <a:off x="489443" y="681006"/>
            <a:ext cx="15376232" cy="1722178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0"/>
          <p:cNvSpPr txBox="1">
            <a:spLocks noGrp="1"/>
          </p:cNvSpPr>
          <p:nvPr>
            <p:ph type="body" idx="1"/>
          </p:nvPr>
        </p:nvSpPr>
        <p:spPr>
          <a:xfrm>
            <a:off x="2310168" y="836032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None/>
              <a:defRPr sz="2400" b="1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0" name="Google Shape;90;p130"/>
          <p:cNvCxnSpPr/>
          <p:nvPr/>
        </p:nvCxnSpPr>
        <p:spPr>
          <a:xfrm>
            <a:off x="2188345" y="681006"/>
            <a:ext cx="0" cy="1722178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" name="Google Shape;91;p1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72981" y="3839774"/>
            <a:ext cx="1969447" cy="167964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0"/>
          <p:cNvSpPr txBox="1"/>
          <p:nvPr/>
        </p:nvSpPr>
        <p:spPr>
          <a:xfrm>
            <a:off x="511579" y="1218932"/>
            <a:ext cx="16989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0"/>
          <p:cNvSpPr/>
          <p:nvPr/>
        </p:nvSpPr>
        <p:spPr>
          <a:xfrm>
            <a:off x="0" y="6789112"/>
            <a:ext cx="16313154" cy="2354888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7"/>
              <a:buFont typeface="Arial"/>
              <a:buNone/>
            </a:pPr>
            <a:endParaRPr sz="287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0"/>
          <p:cNvPicPr preferRelativeResize="0"/>
          <p:nvPr/>
        </p:nvPicPr>
        <p:blipFill rotWithShape="1">
          <a:blip r:embed="rId3">
            <a:alphaModFix/>
          </a:blip>
          <a:srcRect t="90625"/>
          <a:stretch/>
        </p:blipFill>
        <p:spPr>
          <a:xfrm>
            <a:off x="293511" y="8286750"/>
            <a:ext cx="15668981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0"/>
          <p:cNvSpPr txBox="1"/>
          <p:nvPr/>
        </p:nvSpPr>
        <p:spPr>
          <a:xfrm>
            <a:off x="1664103" y="2942144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0"/>
          <p:cNvSpPr txBox="1"/>
          <p:nvPr/>
        </p:nvSpPr>
        <p:spPr>
          <a:xfrm>
            <a:off x="1664102" y="3763242"/>
            <a:ext cx="4555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0"/>
          <p:cNvSpPr txBox="1"/>
          <p:nvPr/>
        </p:nvSpPr>
        <p:spPr>
          <a:xfrm>
            <a:off x="1664102" y="4584339"/>
            <a:ext cx="6233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0"/>
          <p:cNvSpPr txBox="1"/>
          <p:nvPr/>
        </p:nvSpPr>
        <p:spPr>
          <a:xfrm>
            <a:off x="1664103" y="5405436"/>
            <a:ext cx="6662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0"/>
          <p:cNvSpPr txBox="1">
            <a:spLocks noGrp="1"/>
          </p:cNvSpPr>
          <p:nvPr>
            <p:ph type="body" idx="2"/>
          </p:nvPr>
        </p:nvSpPr>
        <p:spPr>
          <a:xfrm>
            <a:off x="2329744" y="282171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30"/>
          <p:cNvSpPr txBox="1">
            <a:spLocks noGrp="1"/>
          </p:cNvSpPr>
          <p:nvPr>
            <p:ph type="body" idx="3"/>
          </p:nvPr>
        </p:nvSpPr>
        <p:spPr>
          <a:xfrm>
            <a:off x="2329744" y="3647435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30"/>
          <p:cNvSpPr txBox="1">
            <a:spLocks noGrp="1"/>
          </p:cNvSpPr>
          <p:nvPr>
            <p:ph type="body" idx="4"/>
          </p:nvPr>
        </p:nvSpPr>
        <p:spPr>
          <a:xfrm>
            <a:off x="2329744" y="445429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30"/>
          <p:cNvSpPr txBox="1">
            <a:spLocks noGrp="1"/>
          </p:cNvSpPr>
          <p:nvPr>
            <p:ph type="body" idx="5"/>
          </p:nvPr>
        </p:nvSpPr>
        <p:spPr>
          <a:xfrm>
            <a:off x="2329744" y="527921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404040"/>
              </a:buClr>
              <a:buSzPts val="2000"/>
              <a:buNone/>
              <a:defRPr sz="200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30"/>
          <p:cNvSpPr txBox="1">
            <a:spLocks noGrp="1"/>
          </p:cNvSpPr>
          <p:nvPr>
            <p:ph type="body" idx="6"/>
          </p:nvPr>
        </p:nvSpPr>
        <p:spPr>
          <a:xfrm>
            <a:off x="489443" y="7435666"/>
            <a:ext cx="15375004" cy="133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200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40"/>
              <a:buChar char="o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30"/>
          <p:cNvSpPr txBox="1"/>
          <p:nvPr/>
        </p:nvSpPr>
        <p:spPr>
          <a:xfrm>
            <a:off x="489441" y="6843542"/>
            <a:ext cx="272189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130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130"/>
          <p:cNvCxnSpPr/>
          <p:nvPr/>
        </p:nvCxnSpPr>
        <p:spPr>
          <a:xfrm>
            <a:off x="396854" y="7371304"/>
            <a:ext cx="15462286" cy="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130"/>
          <p:cNvSpPr txBox="1">
            <a:spLocks noGrp="1"/>
          </p:cNvSpPr>
          <p:nvPr>
            <p:ph type="body" idx="7"/>
          </p:nvPr>
        </p:nvSpPr>
        <p:spPr>
          <a:xfrm>
            <a:off x="3662870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C9F37"/>
              </a:buClr>
              <a:buSzPts val="2000"/>
              <a:buNone/>
              <a:defRPr sz="2000" b="1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7084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240"/>
              <a:buChar char="o"/>
              <a:defRPr/>
            </a:lvl2pPr>
            <a:lvl3pPr marL="1371600" lvl="2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3pPr>
            <a:lvl4pPr marL="1828800" lvl="3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marL="2286000" lvl="4" indent="-3810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30"/>
          <p:cNvSpPr txBox="1"/>
          <p:nvPr/>
        </p:nvSpPr>
        <p:spPr>
          <a:xfrm>
            <a:off x="3844721" y="6777745"/>
            <a:ext cx="5382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30"/>
          <p:cNvGrpSpPr/>
          <p:nvPr/>
        </p:nvGrpSpPr>
        <p:grpSpPr>
          <a:xfrm>
            <a:off x="-6322" y="-31264"/>
            <a:ext cx="16256000" cy="130964"/>
            <a:chOff x="0" y="474414"/>
            <a:chExt cx="7908925" cy="61412"/>
          </a:xfrm>
        </p:grpSpPr>
        <p:sp>
          <p:nvSpPr>
            <p:cNvPr id="110" name="Google Shape;110;p130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0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30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30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30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30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30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7"/>
          <p:cNvSpPr txBox="1">
            <a:spLocks noGrp="1"/>
          </p:cNvSpPr>
          <p:nvPr>
            <p:ph type="title"/>
          </p:nvPr>
        </p:nvSpPr>
        <p:spPr>
          <a:xfrm>
            <a:off x="1117600" y="486834"/>
            <a:ext cx="14020801" cy="176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alibri"/>
              <a:buNone/>
              <a:defRPr sz="5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7"/>
          <p:cNvSpPr txBox="1">
            <a:spLocks noGrp="1"/>
          </p:cNvSpPr>
          <p:nvPr>
            <p:ph type="body" idx="1"/>
          </p:nvPr>
        </p:nvSpPr>
        <p:spPr>
          <a:xfrm>
            <a:off x="1117600" y="2434167"/>
            <a:ext cx="14020801" cy="5801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084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240"/>
              <a:buFont typeface="Courier New"/>
              <a:buChar char="o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7"/>
          <p:cNvSpPr txBox="1">
            <a:spLocks noGrp="1"/>
          </p:cNvSpPr>
          <p:nvPr>
            <p:ph type="dt" idx="10"/>
          </p:nvPr>
        </p:nvSpPr>
        <p:spPr>
          <a:xfrm>
            <a:off x="1117600" y="8475134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7"/>
          <p:cNvSpPr txBox="1">
            <a:spLocks noGrp="1"/>
          </p:cNvSpPr>
          <p:nvPr>
            <p:ph type="ftr" idx="11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7"/>
          <p:cNvSpPr txBox="1">
            <a:spLocks noGrp="1"/>
          </p:cNvSpPr>
          <p:nvPr>
            <p:ph type="sldNum" idx="12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93511" y="0"/>
            <a:ext cx="15668981" cy="914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12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4" name="Google Shape;244;p12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5" name="Google Shape;245;p12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12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5999" cy="9143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61294" y="4257040"/>
            <a:ext cx="11533411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9998" y="1807005"/>
            <a:ext cx="13776002" cy="5163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2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166.jpg"/><Relationship Id="rId4" Type="http://schemas.openxmlformats.org/officeDocument/2006/relationships/image" Target="../media/image16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6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6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5.png"/><Relationship Id="rId4" Type="http://schemas.openxmlformats.org/officeDocument/2006/relationships/image" Target="../media/image154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4664321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53635" y="302790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5829"/>
                </a:lnTo>
              </a:path>
            </a:pathLst>
          </a:custGeom>
          <a:ln w="36268">
            <a:solidFill>
              <a:srgbClr val="F9A61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35503" y="2944993"/>
            <a:ext cx="34925" cy="38735"/>
          </a:xfrm>
          <a:custGeom>
            <a:avLst/>
            <a:gdLst/>
            <a:ahLst/>
            <a:cxnLst/>
            <a:rect l="l" t="t" r="r" b="b"/>
            <a:pathLst>
              <a:path w="34925" h="38735">
                <a:moveTo>
                  <a:pt x="0" y="0"/>
                </a:moveTo>
                <a:lnTo>
                  <a:pt x="34791" y="0"/>
                </a:lnTo>
                <a:lnTo>
                  <a:pt x="34791" y="38322"/>
                </a:lnTo>
                <a:lnTo>
                  <a:pt x="0" y="38322"/>
                </a:lnTo>
                <a:lnTo>
                  <a:pt x="0" y="0"/>
                </a:lnTo>
                <a:close/>
              </a:path>
            </a:pathLst>
          </a:custGeom>
          <a:solidFill>
            <a:srgbClr val="F9A61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5425" y="2779913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0"/>
                </a:moveTo>
                <a:lnTo>
                  <a:pt x="0" y="332371"/>
                </a:lnTo>
              </a:path>
            </a:pathLst>
          </a:custGeom>
          <a:ln w="34787">
            <a:solidFill>
              <a:srgbClr val="3B9CD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70738" y="2779913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0"/>
                </a:moveTo>
                <a:lnTo>
                  <a:pt x="0" y="332371"/>
                </a:lnTo>
              </a:path>
            </a:pathLst>
          </a:custGeom>
          <a:ln w="34787">
            <a:solidFill>
              <a:srgbClr val="F9A61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25688" y="2882720"/>
            <a:ext cx="0" cy="229870"/>
          </a:xfrm>
          <a:custGeom>
            <a:avLst/>
            <a:gdLst/>
            <a:ahLst/>
            <a:cxnLst/>
            <a:rect l="l" t="t" r="r" b="b"/>
            <a:pathLst>
              <a:path h="229869">
                <a:moveTo>
                  <a:pt x="0" y="0"/>
                </a:moveTo>
                <a:lnTo>
                  <a:pt x="0" y="229564"/>
                </a:lnTo>
              </a:path>
            </a:pathLst>
          </a:custGeom>
          <a:ln w="34791">
            <a:solidFill>
              <a:srgbClr val="F9A61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80205" y="2882718"/>
            <a:ext cx="194663" cy="229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01885" y="2882718"/>
            <a:ext cx="179859" cy="229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28336" y="2882349"/>
            <a:ext cx="199390" cy="334010"/>
          </a:xfrm>
          <a:custGeom>
            <a:avLst/>
            <a:gdLst/>
            <a:ahLst/>
            <a:cxnLst/>
            <a:rect l="l" t="t" r="r" b="b"/>
            <a:pathLst>
              <a:path w="199390" h="334010">
                <a:moveTo>
                  <a:pt x="34787" y="333476"/>
                </a:moveTo>
                <a:lnTo>
                  <a:pt x="0" y="333476"/>
                </a:lnTo>
                <a:lnTo>
                  <a:pt x="0" y="0"/>
                </a:lnTo>
                <a:lnTo>
                  <a:pt x="34787" y="0"/>
                </a:lnTo>
                <a:lnTo>
                  <a:pt x="34787" y="26162"/>
                </a:lnTo>
                <a:lnTo>
                  <a:pt x="166914" y="26162"/>
                </a:lnTo>
                <a:lnTo>
                  <a:pt x="171645" y="31367"/>
                </a:lnTo>
                <a:lnTo>
                  <a:pt x="100060" y="31367"/>
                </a:lnTo>
                <a:lnTo>
                  <a:pt x="91415" y="31637"/>
                </a:lnTo>
                <a:lnTo>
                  <a:pt x="46306" y="53383"/>
                </a:lnTo>
                <a:lnTo>
                  <a:pt x="34787" y="69643"/>
                </a:lnTo>
                <a:lnTo>
                  <a:pt x="34787" y="157710"/>
                </a:lnTo>
                <a:lnTo>
                  <a:pt x="47040" y="178587"/>
                </a:lnTo>
                <a:lnTo>
                  <a:pt x="57871" y="189308"/>
                </a:lnTo>
                <a:lnTo>
                  <a:pt x="73351" y="193257"/>
                </a:lnTo>
                <a:lnTo>
                  <a:pt x="99552" y="193821"/>
                </a:lnTo>
                <a:lnTo>
                  <a:pt x="175740" y="193821"/>
                </a:lnTo>
                <a:lnTo>
                  <a:pt x="172394" y="199101"/>
                </a:lnTo>
                <a:lnTo>
                  <a:pt x="164264" y="206350"/>
                </a:lnTo>
                <a:lnTo>
                  <a:pt x="34787" y="206350"/>
                </a:lnTo>
                <a:lnTo>
                  <a:pt x="34787" y="333476"/>
                </a:lnTo>
                <a:close/>
              </a:path>
              <a:path w="199390" h="334010">
                <a:moveTo>
                  <a:pt x="166914" y="26162"/>
                </a:moveTo>
                <a:lnTo>
                  <a:pt x="34787" y="26162"/>
                </a:lnTo>
                <a:lnTo>
                  <a:pt x="38147" y="22978"/>
                </a:lnTo>
                <a:lnTo>
                  <a:pt x="47786" y="15614"/>
                </a:lnTo>
                <a:lnTo>
                  <a:pt x="63046" y="7352"/>
                </a:lnTo>
                <a:lnTo>
                  <a:pt x="83268" y="1473"/>
                </a:lnTo>
                <a:lnTo>
                  <a:pt x="84378" y="368"/>
                </a:lnTo>
                <a:lnTo>
                  <a:pt x="101772" y="368"/>
                </a:lnTo>
                <a:lnTo>
                  <a:pt x="133744" y="5256"/>
                </a:lnTo>
                <a:lnTo>
                  <a:pt x="159921" y="18470"/>
                </a:lnTo>
                <a:lnTo>
                  <a:pt x="166914" y="26162"/>
                </a:lnTo>
                <a:close/>
              </a:path>
              <a:path w="199390" h="334010">
                <a:moveTo>
                  <a:pt x="175740" y="193821"/>
                </a:moveTo>
                <a:lnTo>
                  <a:pt x="105843" y="193821"/>
                </a:lnTo>
                <a:lnTo>
                  <a:pt x="111024" y="192348"/>
                </a:lnTo>
                <a:lnTo>
                  <a:pt x="115835" y="191242"/>
                </a:lnTo>
                <a:lnTo>
                  <a:pt x="133443" y="182623"/>
                </a:lnTo>
                <a:lnTo>
                  <a:pt x="145673" y="170377"/>
                </a:lnTo>
                <a:lnTo>
                  <a:pt x="153254" y="158338"/>
                </a:lnTo>
                <a:lnTo>
                  <a:pt x="156914" y="150341"/>
                </a:lnTo>
                <a:lnTo>
                  <a:pt x="158024" y="144076"/>
                </a:lnTo>
                <a:lnTo>
                  <a:pt x="160615" y="135601"/>
                </a:lnTo>
                <a:lnTo>
                  <a:pt x="161725" y="126758"/>
                </a:lnTo>
                <a:lnTo>
                  <a:pt x="161725" y="117177"/>
                </a:lnTo>
                <a:lnTo>
                  <a:pt x="162835" y="113492"/>
                </a:lnTo>
                <a:lnTo>
                  <a:pt x="162835" y="106860"/>
                </a:lnTo>
                <a:lnTo>
                  <a:pt x="158898" y="79989"/>
                </a:lnTo>
                <a:lnTo>
                  <a:pt x="150484" y="60200"/>
                </a:lnTo>
                <a:lnTo>
                  <a:pt x="140197" y="46699"/>
                </a:lnTo>
                <a:lnTo>
                  <a:pt x="130638" y="38690"/>
                </a:lnTo>
                <a:lnTo>
                  <a:pt x="128048" y="37585"/>
                </a:lnTo>
                <a:lnTo>
                  <a:pt x="125457" y="36111"/>
                </a:lnTo>
                <a:lnTo>
                  <a:pt x="122867" y="35005"/>
                </a:lnTo>
                <a:lnTo>
                  <a:pt x="121756" y="35005"/>
                </a:lnTo>
                <a:lnTo>
                  <a:pt x="110579" y="32271"/>
                </a:lnTo>
                <a:lnTo>
                  <a:pt x="100060" y="31367"/>
                </a:lnTo>
                <a:lnTo>
                  <a:pt x="171645" y="31367"/>
                </a:lnTo>
                <a:lnTo>
                  <a:pt x="179784" y="40320"/>
                </a:lnTo>
                <a:lnTo>
                  <a:pt x="192812" y="71117"/>
                </a:lnTo>
                <a:lnTo>
                  <a:pt x="198167" y="98125"/>
                </a:lnTo>
                <a:lnTo>
                  <a:pt x="199011" y="124961"/>
                </a:lnTo>
                <a:lnTo>
                  <a:pt x="194998" y="151590"/>
                </a:lnTo>
                <a:lnTo>
                  <a:pt x="185781" y="177977"/>
                </a:lnTo>
                <a:lnTo>
                  <a:pt x="175740" y="193821"/>
                </a:lnTo>
                <a:close/>
              </a:path>
              <a:path w="199390" h="334010">
                <a:moveTo>
                  <a:pt x="108433" y="229933"/>
                </a:moveTo>
                <a:lnTo>
                  <a:pt x="88449" y="229933"/>
                </a:lnTo>
                <a:lnTo>
                  <a:pt x="70124" y="228113"/>
                </a:lnTo>
                <a:lnTo>
                  <a:pt x="58426" y="225050"/>
                </a:lnTo>
                <a:lnTo>
                  <a:pt x="48324" y="218533"/>
                </a:lnTo>
                <a:lnTo>
                  <a:pt x="34787" y="206350"/>
                </a:lnTo>
                <a:lnTo>
                  <a:pt x="164264" y="206350"/>
                </a:lnTo>
                <a:lnTo>
                  <a:pt x="155018" y="214595"/>
                </a:lnTo>
                <a:lnTo>
                  <a:pt x="133686" y="224768"/>
                </a:lnTo>
                <a:lnTo>
                  <a:pt x="108433" y="229933"/>
                </a:lnTo>
                <a:close/>
              </a:path>
            </a:pathLst>
          </a:custGeom>
          <a:solidFill>
            <a:srgbClr val="F9A61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07281" y="2882718"/>
            <a:ext cx="126197" cy="229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27694" y="2884227"/>
            <a:ext cx="153213" cy="225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08292" y="2813445"/>
            <a:ext cx="34925" cy="38735"/>
          </a:xfrm>
          <a:custGeom>
            <a:avLst/>
            <a:gdLst/>
            <a:ahLst/>
            <a:cxnLst/>
            <a:rect l="l" t="t" r="r" b="b"/>
            <a:pathLst>
              <a:path w="34925" h="38735">
                <a:moveTo>
                  <a:pt x="0" y="0"/>
                </a:moveTo>
                <a:lnTo>
                  <a:pt x="34787" y="0"/>
                </a:lnTo>
                <a:lnTo>
                  <a:pt x="34787" y="38322"/>
                </a:lnTo>
                <a:lnTo>
                  <a:pt x="0" y="38322"/>
                </a:lnTo>
                <a:lnTo>
                  <a:pt x="0" y="0"/>
                </a:lnTo>
                <a:close/>
              </a:path>
            </a:pathLst>
          </a:custGeom>
          <a:solidFill>
            <a:srgbClr val="F9A61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60865" y="2881981"/>
            <a:ext cx="188001" cy="228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0837" y="2882350"/>
            <a:ext cx="329565" cy="228600"/>
          </a:xfrm>
          <a:custGeom>
            <a:avLst/>
            <a:gdLst/>
            <a:ahLst/>
            <a:cxnLst/>
            <a:rect l="l" t="t" r="r" b="b"/>
            <a:pathLst>
              <a:path w="329565" h="228600">
                <a:moveTo>
                  <a:pt x="34787" y="228090"/>
                </a:moveTo>
                <a:lnTo>
                  <a:pt x="0" y="228090"/>
                </a:lnTo>
                <a:lnTo>
                  <a:pt x="0" y="0"/>
                </a:lnTo>
                <a:lnTo>
                  <a:pt x="34787" y="0"/>
                </a:lnTo>
                <a:lnTo>
                  <a:pt x="34787" y="26162"/>
                </a:lnTo>
                <a:lnTo>
                  <a:pt x="161820" y="26162"/>
                </a:lnTo>
                <a:lnTo>
                  <a:pt x="164316" y="29110"/>
                </a:lnTo>
                <a:lnTo>
                  <a:pt x="164792" y="30215"/>
                </a:lnTo>
                <a:lnTo>
                  <a:pt x="91780" y="30215"/>
                </a:lnTo>
                <a:lnTo>
                  <a:pt x="73183" y="33307"/>
                </a:lnTo>
                <a:lnTo>
                  <a:pt x="37378" y="72222"/>
                </a:lnTo>
                <a:lnTo>
                  <a:pt x="34787" y="82171"/>
                </a:lnTo>
                <a:lnTo>
                  <a:pt x="34787" y="228090"/>
                </a:lnTo>
                <a:close/>
              </a:path>
              <a:path w="329565" h="228600">
                <a:moveTo>
                  <a:pt x="161820" y="26162"/>
                </a:moveTo>
                <a:lnTo>
                  <a:pt x="34787" y="26162"/>
                </a:lnTo>
                <a:lnTo>
                  <a:pt x="36412" y="24319"/>
                </a:lnTo>
                <a:lnTo>
                  <a:pt x="73091" y="3638"/>
                </a:lnTo>
                <a:lnTo>
                  <a:pt x="100662" y="368"/>
                </a:lnTo>
                <a:lnTo>
                  <a:pt x="102142" y="368"/>
                </a:lnTo>
                <a:lnTo>
                  <a:pt x="142614" y="9471"/>
                </a:lnTo>
                <a:lnTo>
                  <a:pt x="161820" y="26162"/>
                </a:lnTo>
                <a:close/>
              </a:path>
              <a:path w="329565" h="228600">
                <a:moveTo>
                  <a:pt x="214463" y="35005"/>
                </a:moveTo>
                <a:lnTo>
                  <a:pt x="166536" y="35005"/>
                </a:lnTo>
                <a:lnTo>
                  <a:pt x="169127" y="31321"/>
                </a:lnTo>
                <a:lnTo>
                  <a:pt x="176586" y="23064"/>
                </a:lnTo>
                <a:lnTo>
                  <a:pt x="190222" y="13081"/>
                </a:lnTo>
                <a:lnTo>
                  <a:pt x="211073" y="4479"/>
                </a:lnTo>
                <a:lnTo>
                  <a:pt x="240183" y="368"/>
                </a:lnTo>
                <a:lnTo>
                  <a:pt x="256356" y="1566"/>
                </a:lnTo>
                <a:lnTo>
                  <a:pt x="277700" y="7185"/>
                </a:lnTo>
                <a:lnTo>
                  <a:pt x="300084" y="20266"/>
                </a:lnTo>
                <a:lnTo>
                  <a:pt x="308224" y="30215"/>
                </a:lnTo>
                <a:lnTo>
                  <a:pt x="237222" y="30215"/>
                </a:lnTo>
                <a:lnTo>
                  <a:pt x="215376" y="34407"/>
                </a:lnTo>
                <a:lnTo>
                  <a:pt x="214463" y="35005"/>
                </a:lnTo>
                <a:close/>
              </a:path>
              <a:path w="329565" h="228600">
                <a:moveTo>
                  <a:pt x="181340" y="228090"/>
                </a:moveTo>
                <a:lnTo>
                  <a:pt x="146552" y="228090"/>
                </a:lnTo>
                <a:lnTo>
                  <a:pt x="146552" y="76275"/>
                </a:lnTo>
                <a:lnTo>
                  <a:pt x="145442" y="68906"/>
                </a:lnTo>
                <a:lnTo>
                  <a:pt x="108503" y="32484"/>
                </a:lnTo>
                <a:lnTo>
                  <a:pt x="91780" y="30215"/>
                </a:lnTo>
                <a:lnTo>
                  <a:pt x="164792" y="30215"/>
                </a:lnTo>
                <a:lnTo>
                  <a:pt x="165426" y="31689"/>
                </a:lnTo>
                <a:lnTo>
                  <a:pt x="166536" y="32794"/>
                </a:lnTo>
                <a:lnTo>
                  <a:pt x="166536" y="35005"/>
                </a:lnTo>
                <a:lnTo>
                  <a:pt x="214463" y="35005"/>
                </a:lnTo>
                <a:lnTo>
                  <a:pt x="197623" y="46060"/>
                </a:lnTo>
                <a:lnTo>
                  <a:pt x="185700" y="63793"/>
                </a:lnTo>
                <a:lnTo>
                  <a:pt x="181340" y="86224"/>
                </a:lnTo>
                <a:lnTo>
                  <a:pt x="181340" y="228090"/>
                </a:lnTo>
                <a:close/>
              </a:path>
              <a:path w="329565" h="228600">
                <a:moveTo>
                  <a:pt x="329372" y="227353"/>
                </a:moveTo>
                <a:lnTo>
                  <a:pt x="293104" y="227353"/>
                </a:lnTo>
                <a:lnTo>
                  <a:pt x="293104" y="84751"/>
                </a:lnTo>
                <a:lnTo>
                  <a:pt x="291312" y="70789"/>
                </a:lnTo>
                <a:lnTo>
                  <a:pt x="268309" y="40164"/>
                </a:lnTo>
                <a:lnTo>
                  <a:pt x="237222" y="30215"/>
                </a:lnTo>
                <a:lnTo>
                  <a:pt x="308224" y="30215"/>
                </a:lnTo>
                <a:lnTo>
                  <a:pt x="326735" y="64530"/>
                </a:lnTo>
                <a:lnTo>
                  <a:pt x="329372" y="89909"/>
                </a:lnTo>
                <a:lnTo>
                  <a:pt x="329372" y="227353"/>
                </a:lnTo>
                <a:close/>
              </a:path>
            </a:pathLst>
          </a:custGeom>
          <a:solidFill>
            <a:srgbClr val="F9A61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186919" y="2639060"/>
            <a:ext cx="0" cy="784225"/>
          </a:xfrm>
          <a:custGeom>
            <a:avLst/>
            <a:gdLst/>
            <a:ahLst/>
            <a:cxnLst/>
            <a:rect l="l" t="t" r="r" b="b"/>
            <a:pathLst>
              <a:path h="784225">
                <a:moveTo>
                  <a:pt x="0" y="0"/>
                </a:moveTo>
                <a:lnTo>
                  <a:pt x="0" y="783653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953109" y="4293728"/>
            <a:ext cx="580351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45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Deep Learning with Keras with TensorFlow</a:t>
            </a:r>
            <a:endParaRPr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12151" y="2739915"/>
            <a:ext cx="2756414" cy="493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Rise of AI: 1956−1974</a:t>
            </a:r>
            <a:endParaRPr/>
          </a:p>
        </p:txBody>
      </p:sp>
      <p:sp>
        <p:nvSpPr>
          <p:cNvPr id="514" name="Google Shape;514;p10"/>
          <p:cNvSpPr txBox="1">
            <a:spLocks noGrp="1"/>
          </p:cNvSpPr>
          <p:nvPr>
            <p:ph type="body" idx="2"/>
          </p:nvPr>
        </p:nvSpPr>
        <p:spPr>
          <a:xfrm>
            <a:off x="667656" y="1121520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The years after the conference in Dartmouth were the most crucial period in AI development and discovery.</a:t>
            </a:r>
            <a:endParaRPr/>
          </a:p>
        </p:txBody>
      </p:sp>
      <p:pic>
        <p:nvPicPr>
          <p:cNvPr id="515" name="Google Shape;51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3713" y="665849"/>
            <a:ext cx="6214669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0"/>
          <p:cNvSpPr txBox="1"/>
          <p:nvPr/>
        </p:nvSpPr>
        <p:spPr>
          <a:xfrm>
            <a:off x="835607" y="7796522"/>
            <a:ext cx="15862039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DARPA-developed computers solved algebra word problems, proved theorems, and learned to talk English.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10"/>
          <p:cNvPicPr preferRelativeResize="0"/>
          <p:nvPr/>
        </p:nvPicPr>
        <p:blipFill rotWithShape="1">
          <a:blip r:embed="rId4">
            <a:alphaModFix/>
          </a:blip>
          <a:srcRect b="28848"/>
          <a:stretch/>
        </p:blipFill>
        <p:spPr>
          <a:xfrm>
            <a:off x="5707696" y="2644901"/>
            <a:ext cx="4840605" cy="385419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00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Questions to Ask</a:t>
            </a:r>
            <a:endParaRPr/>
          </a:p>
        </p:txBody>
      </p:sp>
      <p:pic>
        <p:nvPicPr>
          <p:cNvPr id="2451" name="Google Shape;2451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8982" y="665849"/>
            <a:ext cx="51441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Google Shape;2452;p100"/>
          <p:cNvSpPr/>
          <p:nvPr/>
        </p:nvSpPr>
        <p:spPr>
          <a:xfrm rot="158526">
            <a:off x="5810850" y="1865796"/>
            <a:ext cx="6513233" cy="1031281"/>
          </a:xfrm>
          <a:custGeom>
            <a:avLst/>
            <a:gdLst/>
            <a:ahLst/>
            <a:cxnLst/>
            <a:rect l="l" t="t" r="r" b="b"/>
            <a:pathLst>
              <a:path w="4258374" h="674255" extrusionOk="0">
                <a:moveTo>
                  <a:pt x="0" y="0"/>
                </a:moveTo>
                <a:lnTo>
                  <a:pt x="4258374" y="0"/>
                </a:lnTo>
                <a:lnTo>
                  <a:pt x="4258374" y="196321"/>
                </a:lnTo>
                <a:lnTo>
                  <a:pt x="3938879" y="674255"/>
                </a:lnTo>
                <a:lnTo>
                  <a:pt x="0" y="674255"/>
                </a:lnTo>
                <a:close/>
              </a:path>
            </a:pathLst>
          </a:custGeom>
          <a:solidFill>
            <a:srgbClr val="00B09B"/>
          </a:solidFill>
          <a:ln>
            <a:noFill/>
          </a:ln>
          <a:effectLst>
            <a:outerShdw blurRad="317500" dist="317500" dir="2700000" algn="tl" rotWithShape="0">
              <a:srgbClr val="000000">
                <a:alpha val="34509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Google Shape;2453;p100"/>
          <p:cNvSpPr/>
          <p:nvPr/>
        </p:nvSpPr>
        <p:spPr>
          <a:xfrm rot="10800000" flipH="1">
            <a:off x="8623430" y="1506791"/>
            <a:ext cx="4986877" cy="1539857"/>
          </a:xfrm>
          <a:custGeom>
            <a:avLst/>
            <a:gdLst/>
            <a:ahLst/>
            <a:cxnLst/>
            <a:rect l="l" t="t" r="r" b="b"/>
            <a:pathLst>
              <a:path w="3260437" h="1027545" extrusionOk="0">
                <a:moveTo>
                  <a:pt x="2521527" y="1027543"/>
                </a:moveTo>
                <a:lnTo>
                  <a:pt x="3260437" y="1027545"/>
                </a:lnTo>
                <a:lnTo>
                  <a:pt x="2521527" y="0"/>
                </a:lnTo>
                <a:lnTo>
                  <a:pt x="2521527" y="2306"/>
                </a:lnTo>
                <a:lnTo>
                  <a:pt x="0" y="2306"/>
                </a:lnTo>
                <a:lnTo>
                  <a:pt x="0" y="1027543"/>
                </a:lnTo>
                <a:lnTo>
                  <a:pt x="2521527" y="1027543"/>
                </a:lnTo>
                <a:close/>
              </a:path>
            </a:pathLst>
          </a:custGeom>
          <a:solidFill>
            <a:srgbClr val="00B09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Google Shape;2454;p100"/>
          <p:cNvSpPr/>
          <p:nvPr/>
        </p:nvSpPr>
        <p:spPr>
          <a:xfrm rot="10800000" flipH="1">
            <a:off x="5868378" y="1507249"/>
            <a:ext cx="2980205" cy="1539399"/>
          </a:xfrm>
          <a:custGeom>
            <a:avLst/>
            <a:gdLst/>
            <a:ahLst/>
            <a:cxnLst/>
            <a:rect l="l" t="t" r="r" b="b"/>
            <a:pathLst>
              <a:path w="1348509" h="1004502" extrusionOk="0">
                <a:moveTo>
                  <a:pt x="0" y="1004502"/>
                </a:moveTo>
                <a:lnTo>
                  <a:pt x="1348509" y="1004502"/>
                </a:lnTo>
                <a:lnTo>
                  <a:pt x="134850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9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5" name="Google Shape;2455;p100"/>
          <p:cNvSpPr/>
          <p:nvPr/>
        </p:nvSpPr>
        <p:spPr>
          <a:xfrm>
            <a:off x="4187512" y="2297910"/>
            <a:ext cx="2062561" cy="1017154"/>
          </a:xfrm>
          <a:prstGeom prst="rect">
            <a:avLst/>
          </a:prstGeom>
          <a:solidFill>
            <a:srgbClr val="00B09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6" name="Google Shape;2456;p100"/>
          <p:cNvSpPr/>
          <p:nvPr/>
        </p:nvSpPr>
        <p:spPr>
          <a:xfrm>
            <a:off x="4187512" y="1252504"/>
            <a:ext cx="2062561" cy="1059534"/>
          </a:xfrm>
          <a:prstGeom prst="rect">
            <a:avLst/>
          </a:prstGeom>
          <a:solidFill>
            <a:srgbClr val="00847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100"/>
          <p:cNvSpPr/>
          <p:nvPr/>
        </p:nvSpPr>
        <p:spPr>
          <a:xfrm>
            <a:off x="4187512" y="1252502"/>
            <a:ext cx="2062561" cy="2062561"/>
          </a:xfrm>
          <a:prstGeom prst="frame">
            <a:avLst>
              <a:gd name="adj1" fmla="val 12500"/>
            </a:avLst>
          </a:prstGeom>
          <a:solidFill>
            <a:srgbClr val="FFFFFF"/>
          </a:solidFill>
          <a:ln>
            <a:noFill/>
          </a:ln>
          <a:effectLst>
            <a:outerShdw blurRad="317500" dist="50800" dir="2700000" algn="tl" rotWithShape="0">
              <a:srgbClr val="000000">
                <a:alpha val="34509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8" name="Google Shape;2458;p100"/>
          <p:cNvSpPr txBox="1"/>
          <p:nvPr/>
        </p:nvSpPr>
        <p:spPr>
          <a:xfrm>
            <a:off x="4494369" y="1547064"/>
            <a:ext cx="1448858" cy="145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Arial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100"/>
          <p:cNvSpPr txBox="1"/>
          <p:nvPr/>
        </p:nvSpPr>
        <p:spPr>
          <a:xfrm>
            <a:off x="6555960" y="1574536"/>
            <a:ext cx="5866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Difficulty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0" name="Google Shape;2460;p100"/>
          <p:cNvGrpSpPr/>
          <p:nvPr/>
        </p:nvGrpSpPr>
        <p:grpSpPr>
          <a:xfrm>
            <a:off x="4187512" y="6484280"/>
            <a:ext cx="9562950" cy="2062561"/>
            <a:chOff x="4187512" y="6484280"/>
            <a:chExt cx="9562950" cy="2062561"/>
          </a:xfrm>
        </p:grpSpPr>
        <p:sp>
          <p:nvSpPr>
            <p:cNvPr id="2461" name="Google Shape;2461;p100"/>
            <p:cNvSpPr/>
            <p:nvPr/>
          </p:nvSpPr>
          <p:spPr>
            <a:xfrm rot="158526">
              <a:off x="5810850" y="7097571"/>
              <a:ext cx="6513233" cy="1031281"/>
            </a:xfrm>
            <a:custGeom>
              <a:avLst/>
              <a:gdLst/>
              <a:ahLst/>
              <a:cxnLst/>
              <a:rect l="l" t="t" r="r" b="b"/>
              <a:pathLst>
                <a:path w="4258374" h="674255" extrusionOk="0">
                  <a:moveTo>
                    <a:pt x="0" y="0"/>
                  </a:moveTo>
                  <a:lnTo>
                    <a:pt x="4258374" y="0"/>
                  </a:lnTo>
                  <a:lnTo>
                    <a:pt x="4258374" y="196321"/>
                  </a:lnTo>
                  <a:lnTo>
                    <a:pt x="3938879" y="674255"/>
                  </a:lnTo>
                  <a:lnTo>
                    <a:pt x="0" y="674255"/>
                  </a:ln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ffectLst>
              <a:outerShdw blurRad="317500" dist="317500" dir="2700000" algn="tl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100"/>
            <p:cNvSpPr/>
            <p:nvPr/>
          </p:nvSpPr>
          <p:spPr>
            <a:xfrm rot="10800000" flipH="1">
              <a:off x="8623425" y="6737822"/>
              <a:ext cx="5127037" cy="1662054"/>
            </a:xfrm>
            <a:custGeom>
              <a:avLst/>
              <a:gdLst/>
              <a:ahLst/>
              <a:cxnLst/>
              <a:rect l="l" t="t" r="r" b="b"/>
              <a:pathLst>
                <a:path w="3260437" h="1027545" extrusionOk="0">
                  <a:moveTo>
                    <a:pt x="2521527" y="1027543"/>
                  </a:moveTo>
                  <a:lnTo>
                    <a:pt x="3260437" y="1027545"/>
                  </a:lnTo>
                  <a:lnTo>
                    <a:pt x="2521527" y="0"/>
                  </a:lnTo>
                  <a:lnTo>
                    <a:pt x="2521527" y="2306"/>
                  </a:lnTo>
                  <a:lnTo>
                    <a:pt x="0" y="2306"/>
                  </a:lnTo>
                  <a:lnTo>
                    <a:pt x="0" y="1027543"/>
                  </a:lnTo>
                  <a:lnTo>
                    <a:pt x="2521527" y="1027543"/>
                  </a:lnTo>
                  <a:close/>
                </a:path>
              </a:pathLst>
            </a:custGeom>
            <a:solidFill>
              <a:srgbClr val="01C3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100"/>
            <p:cNvSpPr/>
            <p:nvPr/>
          </p:nvSpPr>
          <p:spPr>
            <a:xfrm rot="10800000" flipH="1">
              <a:off x="5868375" y="6737425"/>
              <a:ext cx="2990319" cy="1662451"/>
            </a:xfrm>
            <a:custGeom>
              <a:avLst/>
              <a:gdLst/>
              <a:ahLst/>
              <a:cxnLst/>
              <a:rect l="l" t="t" r="r" b="b"/>
              <a:pathLst>
                <a:path w="1348509" h="1004502" extrusionOk="0">
                  <a:moveTo>
                    <a:pt x="0" y="1004502"/>
                  </a:moveTo>
                  <a:lnTo>
                    <a:pt x="1348509" y="1004502"/>
                  </a:lnTo>
                  <a:lnTo>
                    <a:pt x="13485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C3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100"/>
            <p:cNvSpPr/>
            <p:nvPr/>
          </p:nvSpPr>
          <p:spPr>
            <a:xfrm>
              <a:off x="4187512" y="7529687"/>
              <a:ext cx="2062561" cy="1017154"/>
            </a:xfrm>
            <a:prstGeom prst="rect">
              <a:avLst/>
            </a:prstGeom>
            <a:solidFill>
              <a:srgbClr val="01C3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100"/>
            <p:cNvSpPr/>
            <p:nvPr/>
          </p:nvSpPr>
          <p:spPr>
            <a:xfrm>
              <a:off x="4187512" y="6505471"/>
              <a:ext cx="2062561" cy="1059534"/>
            </a:xfrm>
            <a:prstGeom prst="rect">
              <a:avLst/>
            </a:prstGeom>
            <a:gradFill>
              <a:gsLst>
                <a:gs pos="0">
                  <a:srgbClr val="00759E"/>
                </a:gs>
                <a:gs pos="50000">
                  <a:srgbClr val="00ABE4"/>
                </a:gs>
                <a:gs pos="100000">
                  <a:srgbClr val="00CDFF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100"/>
            <p:cNvSpPr/>
            <p:nvPr/>
          </p:nvSpPr>
          <p:spPr>
            <a:xfrm>
              <a:off x="4187512" y="6484280"/>
              <a:ext cx="2062561" cy="2062561"/>
            </a:xfrm>
            <a:prstGeom prst="frame">
              <a:avLst>
                <a:gd name="adj1" fmla="val 12500"/>
              </a:avLst>
            </a:prstGeom>
            <a:solidFill>
              <a:srgbClr val="FFFFFF"/>
            </a:solidFill>
            <a:ln>
              <a:noFill/>
            </a:ln>
            <a:effectLst>
              <a:outerShdw blurRad="317500" dist="50800" dir="2700000" algn="tl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100"/>
            <p:cNvSpPr txBox="1"/>
            <p:nvPr/>
          </p:nvSpPr>
          <p:spPr>
            <a:xfrm>
              <a:off x="4524626" y="6800027"/>
              <a:ext cx="1448858" cy="1459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50"/>
                <a:buFont typeface="Arial"/>
                <a:buNone/>
              </a:pPr>
              <a:r>
                <a:rPr lang="en-US" sz="4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68" name="Google Shape;2468;p100"/>
            <p:cNvGrpSpPr/>
            <p:nvPr/>
          </p:nvGrpSpPr>
          <p:grpSpPr>
            <a:xfrm>
              <a:off x="6555959" y="6877675"/>
              <a:ext cx="5866271" cy="1352759"/>
              <a:chOff x="7881041" y="1340561"/>
              <a:chExt cx="2937088" cy="884437"/>
            </a:xfrm>
          </p:grpSpPr>
          <p:sp>
            <p:nvSpPr>
              <p:cNvPr id="2469" name="Google Shape;2469;p100"/>
              <p:cNvSpPr txBox="1"/>
              <p:nvPr/>
            </p:nvSpPr>
            <p:spPr>
              <a:xfrm>
                <a:off x="7881041" y="1340561"/>
                <a:ext cx="2937088" cy="271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91425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Data Availability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100"/>
              <p:cNvSpPr txBox="1"/>
              <p:nvPr/>
            </p:nvSpPr>
            <p:spPr>
              <a:xfrm>
                <a:off x="7888836" y="1621323"/>
                <a:ext cx="2929293" cy="603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45700" rIns="0" bIns="45700" anchor="t" anchorCtr="0">
                <a:spAutoFit/>
              </a:bodyPr>
              <a:lstStyle/>
              <a:p>
                <a:pPr marL="285750" marR="0" lvl="0" indent="-28575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Char char="•"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How hard is to acquire data ?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285750" marR="0" lvl="0" indent="-28575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Char char="•"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How expensive is data labeling?</a:t>
                </a:r>
                <a:endParaRPr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285750" marR="0" lvl="0" indent="-28575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Char char="•"/>
                </a:pPr>
                <a:r>
                  <a:rPr lang="en-US" sz="22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How much data will be needed?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71" name="Google Shape;2471;p100"/>
          <p:cNvGrpSpPr/>
          <p:nvPr/>
        </p:nvGrpSpPr>
        <p:grpSpPr>
          <a:xfrm>
            <a:off x="1905104" y="3845738"/>
            <a:ext cx="9947948" cy="2250876"/>
            <a:chOff x="2254777" y="3868390"/>
            <a:chExt cx="9817377" cy="2062564"/>
          </a:xfrm>
        </p:grpSpPr>
        <p:sp>
          <p:nvSpPr>
            <p:cNvPr id="2472" name="Google Shape;2472;p100"/>
            <p:cNvSpPr/>
            <p:nvPr/>
          </p:nvSpPr>
          <p:spPr>
            <a:xfrm rot="-158526" flipH="1">
              <a:off x="3932417" y="4481682"/>
              <a:ext cx="6515771" cy="1031281"/>
            </a:xfrm>
            <a:custGeom>
              <a:avLst/>
              <a:gdLst/>
              <a:ahLst/>
              <a:cxnLst/>
              <a:rect l="l" t="t" r="r" b="b"/>
              <a:pathLst>
                <a:path w="4258374" h="674255" extrusionOk="0">
                  <a:moveTo>
                    <a:pt x="0" y="0"/>
                  </a:moveTo>
                  <a:lnTo>
                    <a:pt x="4258374" y="0"/>
                  </a:lnTo>
                  <a:lnTo>
                    <a:pt x="4258374" y="196321"/>
                  </a:lnTo>
                  <a:lnTo>
                    <a:pt x="3938879" y="674255"/>
                  </a:lnTo>
                  <a:lnTo>
                    <a:pt x="0" y="674255"/>
                  </a:ln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ffectLst>
              <a:outerShdw blurRad="317500" dist="317500" dir="2700000" algn="tl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100"/>
            <p:cNvSpPr/>
            <p:nvPr/>
          </p:nvSpPr>
          <p:spPr>
            <a:xfrm rot="10800000">
              <a:off x="2254777" y="4124048"/>
              <a:ext cx="5379721" cy="1746827"/>
            </a:xfrm>
            <a:custGeom>
              <a:avLst/>
              <a:gdLst/>
              <a:ahLst/>
              <a:cxnLst/>
              <a:rect l="l" t="t" r="r" b="b"/>
              <a:pathLst>
                <a:path w="3260437" h="1027545" extrusionOk="0">
                  <a:moveTo>
                    <a:pt x="2521527" y="1027543"/>
                  </a:moveTo>
                  <a:lnTo>
                    <a:pt x="3260437" y="1027545"/>
                  </a:lnTo>
                  <a:lnTo>
                    <a:pt x="2521527" y="0"/>
                  </a:lnTo>
                  <a:lnTo>
                    <a:pt x="2521527" y="2306"/>
                  </a:lnTo>
                  <a:lnTo>
                    <a:pt x="0" y="2306"/>
                  </a:lnTo>
                  <a:lnTo>
                    <a:pt x="0" y="1027543"/>
                  </a:lnTo>
                  <a:lnTo>
                    <a:pt x="2521527" y="1027543"/>
                  </a:lnTo>
                  <a:close/>
                </a:path>
              </a:pathLst>
            </a:custGeom>
            <a:solidFill>
              <a:srgbClr val="F36F1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100"/>
            <p:cNvSpPr/>
            <p:nvPr/>
          </p:nvSpPr>
          <p:spPr>
            <a:xfrm rot="10800000">
              <a:off x="7407123" y="4123041"/>
              <a:ext cx="3138655" cy="1747833"/>
            </a:xfrm>
            <a:custGeom>
              <a:avLst/>
              <a:gdLst/>
              <a:ahLst/>
              <a:cxnLst/>
              <a:rect l="l" t="t" r="r" b="b"/>
              <a:pathLst>
                <a:path w="1348509" h="1004502" extrusionOk="0">
                  <a:moveTo>
                    <a:pt x="0" y="1004502"/>
                  </a:moveTo>
                  <a:lnTo>
                    <a:pt x="1348509" y="1004502"/>
                  </a:lnTo>
                  <a:lnTo>
                    <a:pt x="13485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6F1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100"/>
            <p:cNvSpPr/>
            <p:nvPr/>
          </p:nvSpPr>
          <p:spPr>
            <a:xfrm flipH="1">
              <a:off x="10008790" y="4913800"/>
              <a:ext cx="2063364" cy="1017154"/>
            </a:xfrm>
            <a:prstGeom prst="rect">
              <a:avLst/>
            </a:prstGeom>
            <a:solidFill>
              <a:srgbClr val="F36F1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100"/>
            <p:cNvSpPr/>
            <p:nvPr/>
          </p:nvSpPr>
          <p:spPr>
            <a:xfrm flipH="1">
              <a:off x="10008790" y="3868390"/>
              <a:ext cx="2063364" cy="1059534"/>
            </a:xfrm>
            <a:prstGeom prst="rect">
              <a:avLst/>
            </a:prstGeom>
            <a:solidFill>
              <a:srgbClr val="BA520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7" name="Google Shape;2477;p100"/>
            <p:cNvSpPr/>
            <p:nvPr/>
          </p:nvSpPr>
          <p:spPr>
            <a:xfrm flipH="1">
              <a:off x="10008790" y="3868390"/>
              <a:ext cx="2063364" cy="2062561"/>
            </a:xfrm>
            <a:prstGeom prst="frame">
              <a:avLst>
                <a:gd name="adj1" fmla="val 12500"/>
              </a:avLst>
            </a:prstGeom>
            <a:solidFill>
              <a:srgbClr val="FFFFFF"/>
            </a:solidFill>
            <a:ln>
              <a:noFill/>
            </a:ln>
            <a:effectLst>
              <a:outerShdw blurRad="317500" dist="50800" dir="2700000" algn="tl" rotWithShape="0">
                <a:srgbClr val="000000">
                  <a:alpha val="34509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8" name="Google Shape;2478;p100"/>
            <p:cNvSpPr txBox="1"/>
            <p:nvPr/>
          </p:nvSpPr>
          <p:spPr>
            <a:xfrm>
              <a:off x="10316045" y="4162949"/>
              <a:ext cx="1448858" cy="14593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50"/>
                <a:buFont typeface="Arial"/>
                <a:buNone/>
              </a:pPr>
              <a:r>
                <a:rPr lang="en-US" sz="405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00"/>
            <p:cNvSpPr txBox="1"/>
            <p:nvPr/>
          </p:nvSpPr>
          <p:spPr>
            <a:xfrm>
              <a:off x="3379520" y="4190425"/>
              <a:ext cx="5866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Accuracy Requirement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00"/>
            <p:cNvSpPr txBox="1"/>
            <p:nvPr/>
          </p:nvSpPr>
          <p:spPr>
            <a:xfrm>
              <a:off x="3456417" y="4581382"/>
              <a:ext cx="57891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costly are wrong predictions ?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Arial"/>
                <a:buChar char="•"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frequently does the system need to be right to be useful?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81" name="Google Shape;2481;p100"/>
          <p:cNvSpPr txBox="1"/>
          <p:nvPr/>
        </p:nvSpPr>
        <p:spPr>
          <a:xfrm>
            <a:off x="6555960" y="1988330"/>
            <a:ext cx="641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Any good published work on similar problems?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Are resources available for training and deployment?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0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Data Collection and Labeling</a:t>
            </a:r>
            <a:endParaRPr/>
          </a:p>
        </p:txBody>
      </p:sp>
      <p:pic>
        <p:nvPicPr>
          <p:cNvPr id="2488" name="Google Shape;248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710" y="665849"/>
            <a:ext cx="828467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101"/>
          <p:cNvSpPr/>
          <p:nvPr/>
        </p:nvSpPr>
        <p:spPr>
          <a:xfrm>
            <a:off x="2047373" y="1086892"/>
            <a:ext cx="1219935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this step, data is collected, stored, and labeled using various tools.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101"/>
          <p:cNvSpPr/>
          <p:nvPr/>
        </p:nvSpPr>
        <p:spPr>
          <a:xfrm>
            <a:off x="1464311" y="3909835"/>
            <a:ext cx="1890166" cy="1341119"/>
          </a:xfrm>
          <a:prstGeom prst="roundRect">
            <a:avLst>
              <a:gd name="adj" fmla="val 12821"/>
            </a:avLst>
          </a:prstGeom>
          <a:solidFill>
            <a:srgbClr val="43B29E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Strategy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1" name="Google Shape;2491;p101"/>
          <p:cNvSpPr/>
          <p:nvPr/>
        </p:nvSpPr>
        <p:spPr>
          <a:xfrm>
            <a:off x="956100" y="2563932"/>
            <a:ext cx="2811300" cy="10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How can I obtain the complete dataset?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2" name="Google Shape;2492;p101"/>
          <p:cNvSpPr/>
          <p:nvPr/>
        </p:nvSpPr>
        <p:spPr>
          <a:xfrm>
            <a:off x="968110" y="2590247"/>
            <a:ext cx="2836200" cy="10731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3B2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3" name="Google Shape;2493;p101"/>
          <p:cNvCxnSpPr>
            <a:stCxn id="2490" idx="0"/>
            <a:endCxn id="2492" idx="2"/>
          </p:cNvCxnSpPr>
          <p:nvPr/>
        </p:nvCxnSpPr>
        <p:spPr>
          <a:xfrm rot="10800000">
            <a:off x="2386294" y="3663235"/>
            <a:ext cx="23100" cy="246600"/>
          </a:xfrm>
          <a:prstGeom prst="straightConnector1">
            <a:avLst/>
          </a:prstGeom>
          <a:noFill/>
          <a:ln w="9525" cap="flat" cmpd="sng">
            <a:solidFill>
              <a:srgbClr val="43B29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94" name="Google Shape;2494;p101"/>
          <p:cNvSpPr/>
          <p:nvPr/>
        </p:nvSpPr>
        <p:spPr>
          <a:xfrm>
            <a:off x="6041193" y="2665418"/>
            <a:ext cx="21165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 Scraping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5" name="Google Shape;2495;p101"/>
          <p:cNvSpPr/>
          <p:nvPr/>
        </p:nvSpPr>
        <p:spPr>
          <a:xfrm>
            <a:off x="5870972" y="3900710"/>
            <a:ext cx="1890166" cy="1341119"/>
          </a:xfrm>
          <a:prstGeom prst="roundRect">
            <a:avLst>
              <a:gd name="adj" fmla="val 12821"/>
            </a:avLst>
          </a:prstGeom>
          <a:solidFill>
            <a:srgbClr val="FF8966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Ingest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6" name="Google Shape;2496;p101"/>
          <p:cNvSpPr/>
          <p:nvPr/>
        </p:nvSpPr>
        <p:spPr>
          <a:xfrm>
            <a:off x="5757781" y="6169544"/>
            <a:ext cx="21165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AWS Storage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7" name="Google Shape;2497;p101"/>
          <p:cNvSpPr/>
          <p:nvPr/>
        </p:nvSpPr>
        <p:spPr>
          <a:xfrm>
            <a:off x="5455500" y="2554800"/>
            <a:ext cx="2981700" cy="6462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43B2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8" name="Google Shape;2498;p101"/>
          <p:cNvSpPr/>
          <p:nvPr/>
        </p:nvSpPr>
        <p:spPr>
          <a:xfrm>
            <a:off x="5455501" y="6038779"/>
            <a:ext cx="2848200" cy="63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8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99" name="Google Shape;2499;p101"/>
          <p:cNvCxnSpPr/>
          <p:nvPr/>
        </p:nvCxnSpPr>
        <p:spPr>
          <a:xfrm rot="10800000">
            <a:off x="6798983" y="3234869"/>
            <a:ext cx="17072" cy="699589"/>
          </a:xfrm>
          <a:prstGeom prst="straightConnector1">
            <a:avLst/>
          </a:prstGeom>
          <a:noFill/>
          <a:ln w="9525" cap="flat" cmpd="sng">
            <a:solidFill>
              <a:srgbClr val="FF89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0" name="Google Shape;2500;p101"/>
          <p:cNvCxnSpPr/>
          <p:nvPr/>
        </p:nvCxnSpPr>
        <p:spPr>
          <a:xfrm>
            <a:off x="6816055" y="5283511"/>
            <a:ext cx="17072" cy="699589"/>
          </a:xfrm>
          <a:prstGeom prst="straightConnector1">
            <a:avLst/>
          </a:prstGeom>
          <a:noFill/>
          <a:ln w="9525" cap="flat" cmpd="sng">
            <a:solidFill>
              <a:srgbClr val="FF89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01" name="Google Shape;2501;p101"/>
          <p:cNvSpPr/>
          <p:nvPr/>
        </p:nvSpPr>
        <p:spPr>
          <a:xfrm>
            <a:off x="10496175" y="3905295"/>
            <a:ext cx="1890165" cy="1341118"/>
          </a:xfrm>
          <a:prstGeom prst="roundRect">
            <a:avLst>
              <a:gd name="adj" fmla="val 12821"/>
            </a:avLst>
          </a:prstGeom>
          <a:solidFill>
            <a:srgbClr val="01C3FF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Labeling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101"/>
          <p:cNvSpPr/>
          <p:nvPr/>
        </p:nvSpPr>
        <p:spPr>
          <a:xfrm>
            <a:off x="10396629" y="2590560"/>
            <a:ext cx="27353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Data Labeling Tools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3" name="Google Shape;2503;p101"/>
          <p:cNvSpPr/>
          <p:nvPr/>
        </p:nvSpPr>
        <p:spPr>
          <a:xfrm>
            <a:off x="13124248" y="4229871"/>
            <a:ext cx="2510700" cy="534900"/>
          </a:xfrm>
          <a:prstGeom prst="rect">
            <a:avLst/>
          </a:prstGeom>
          <a:noFill/>
          <a:ln w="25400" cap="flat" cmpd="sng">
            <a:solidFill>
              <a:srgbClr val="01C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Crowdsourcing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4" name="Google Shape;2504;p101"/>
          <p:cNvSpPr/>
          <p:nvPr/>
        </p:nvSpPr>
        <p:spPr>
          <a:xfrm>
            <a:off x="10530367" y="6098978"/>
            <a:ext cx="23350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Private Companies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5" name="Google Shape;2505;p101"/>
          <p:cNvSpPr/>
          <p:nvPr/>
        </p:nvSpPr>
        <p:spPr>
          <a:xfrm>
            <a:off x="10017100" y="2504950"/>
            <a:ext cx="3315300" cy="630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1C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6" name="Google Shape;2506;p101"/>
          <p:cNvSpPr/>
          <p:nvPr/>
        </p:nvSpPr>
        <p:spPr>
          <a:xfrm>
            <a:off x="10135875" y="5943228"/>
            <a:ext cx="2981700" cy="9657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1C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7" name="Google Shape;2507;p101"/>
          <p:cNvSpPr/>
          <p:nvPr/>
        </p:nvSpPr>
        <p:spPr>
          <a:xfrm>
            <a:off x="13051250" y="4040500"/>
            <a:ext cx="2307600" cy="913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1C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08" name="Google Shape;2508;p101"/>
          <p:cNvCxnSpPr/>
          <p:nvPr/>
        </p:nvCxnSpPr>
        <p:spPr>
          <a:xfrm>
            <a:off x="11424186" y="5199876"/>
            <a:ext cx="17072" cy="699589"/>
          </a:xfrm>
          <a:prstGeom prst="straightConnector1">
            <a:avLst/>
          </a:prstGeom>
          <a:noFill/>
          <a:ln w="9525" cap="flat" cmpd="sng">
            <a:solidFill>
              <a:srgbClr val="01C3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09" name="Google Shape;2509;p101"/>
          <p:cNvCxnSpPr/>
          <p:nvPr/>
        </p:nvCxnSpPr>
        <p:spPr>
          <a:xfrm rot="10800000">
            <a:off x="11403218" y="3181789"/>
            <a:ext cx="17072" cy="699589"/>
          </a:xfrm>
          <a:prstGeom prst="straightConnector1">
            <a:avLst/>
          </a:prstGeom>
          <a:noFill/>
          <a:ln w="9525" cap="flat" cmpd="sng">
            <a:solidFill>
              <a:srgbClr val="01C3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10" name="Google Shape;2510;p101"/>
          <p:cNvCxnSpPr/>
          <p:nvPr/>
        </p:nvCxnSpPr>
        <p:spPr>
          <a:xfrm rot="-5400000">
            <a:off x="12659868" y="4052963"/>
            <a:ext cx="17072" cy="699589"/>
          </a:xfrm>
          <a:prstGeom prst="straightConnector1">
            <a:avLst/>
          </a:prstGeom>
          <a:noFill/>
          <a:ln w="9525" cap="flat" cmpd="sng">
            <a:solidFill>
              <a:srgbClr val="01C3F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0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Model Building</a:t>
            </a:r>
            <a:endParaRPr/>
          </a:p>
        </p:txBody>
      </p:sp>
      <p:pic>
        <p:nvPicPr>
          <p:cNvPr id="2517" name="Google Shape;2517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2806" y="665849"/>
            <a:ext cx="467648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102"/>
          <p:cNvSpPr/>
          <p:nvPr/>
        </p:nvSpPr>
        <p:spPr>
          <a:xfrm>
            <a:off x="2196274" y="786790"/>
            <a:ext cx="1219935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Model building activities include training, testing, and debugging.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9" name="Google Shape;2519;p102"/>
          <p:cNvSpPr/>
          <p:nvPr/>
        </p:nvSpPr>
        <p:spPr>
          <a:xfrm>
            <a:off x="1357751" y="4136807"/>
            <a:ext cx="1890166" cy="1341119"/>
          </a:xfrm>
          <a:prstGeom prst="roundRect">
            <a:avLst>
              <a:gd name="adj" fmla="val 12821"/>
            </a:avLst>
          </a:prstGeom>
          <a:solidFill>
            <a:srgbClr val="43B29E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 Simple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0" name="Google Shape;2520;p102"/>
          <p:cNvSpPr/>
          <p:nvPr/>
        </p:nvSpPr>
        <p:spPr>
          <a:xfrm>
            <a:off x="4459569" y="4136806"/>
            <a:ext cx="1890166" cy="1341119"/>
          </a:xfrm>
          <a:prstGeom prst="roundRect">
            <a:avLst>
              <a:gd name="adj" fmla="val 12821"/>
            </a:avLst>
          </a:prstGeom>
          <a:solidFill>
            <a:srgbClr val="FF8966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 and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Debug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02"/>
          <p:cNvSpPr/>
          <p:nvPr/>
        </p:nvSpPr>
        <p:spPr>
          <a:xfrm>
            <a:off x="7561388" y="4136807"/>
            <a:ext cx="1890165" cy="1341118"/>
          </a:xfrm>
          <a:prstGeom prst="roundRect">
            <a:avLst>
              <a:gd name="adj" fmla="val 12821"/>
            </a:avLst>
          </a:prstGeom>
          <a:solidFill>
            <a:srgbClr val="01C3FF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02"/>
          <p:cNvSpPr/>
          <p:nvPr/>
        </p:nvSpPr>
        <p:spPr>
          <a:xfrm>
            <a:off x="10602375" y="2015625"/>
            <a:ext cx="2773800" cy="1450800"/>
          </a:xfrm>
          <a:prstGeom prst="roundRect">
            <a:avLst>
              <a:gd name="adj" fmla="val 12821"/>
            </a:avLst>
          </a:prstGeom>
          <a:solidFill>
            <a:srgbClr val="8DA9DB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Tune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Hyperparameters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23" name="Google Shape;2523;p102"/>
          <p:cNvSpPr/>
          <p:nvPr/>
        </p:nvSpPr>
        <p:spPr>
          <a:xfrm>
            <a:off x="10602384" y="6532963"/>
            <a:ext cx="2457787" cy="1341118"/>
          </a:xfrm>
          <a:prstGeom prst="roundRect">
            <a:avLst>
              <a:gd name="adj" fmla="val 12821"/>
            </a:avLst>
          </a:prstGeom>
          <a:solidFill>
            <a:srgbClr val="C83879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Improve Model 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 </a:t>
            </a:r>
            <a:b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102"/>
          <p:cNvSpPr/>
          <p:nvPr/>
        </p:nvSpPr>
        <p:spPr>
          <a:xfrm>
            <a:off x="13060175" y="4136800"/>
            <a:ext cx="2311500" cy="1395900"/>
          </a:xfrm>
          <a:prstGeom prst="roundRect">
            <a:avLst>
              <a:gd name="adj" fmla="val 12821"/>
            </a:avLst>
          </a:prstGeom>
          <a:solidFill>
            <a:srgbClr val="43A18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Meets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Requirements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5" name="Google Shape;2525;p102"/>
          <p:cNvCxnSpPr>
            <a:stCxn id="2519" idx="3"/>
          </p:cNvCxnSpPr>
          <p:nvPr/>
        </p:nvCxnSpPr>
        <p:spPr>
          <a:xfrm>
            <a:off x="3247917" y="4807367"/>
            <a:ext cx="1211700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2526" name="Google Shape;2526;p102"/>
          <p:cNvCxnSpPr/>
          <p:nvPr/>
        </p:nvCxnSpPr>
        <p:spPr>
          <a:xfrm rot="10800000" flipH="1">
            <a:off x="6349735" y="4807365"/>
            <a:ext cx="1211652" cy="2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2527" name="Google Shape;2527;p102"/>
          <p:cNvCxnSpPr/>
          <p:nvPr/>
        </p:nvCxnSpPr>
        <p:spPr>
          <a:xfrm>
            <a:off x="9451554" y="4807365"/>
            <a:ext cx="3608617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2528" name="Google Shape;2528;p102"/>
          <p:cNvCxnSpPr>
            <a:stCxn id="2523" idx="1"/>
            <a:endCxn id="2520" idx="2"/>
          </p:cNvCxnSpPr>
          <p:nvPr/>
        </p:nvCxnSpPr>
        <p:spPr>
          <a:xfrm rot="10800000">
            <a:off x="5404584" y="5477922"/>
            <a:ext cx="5197800" cy="1725600"/>
          </a:xfrm>
          <a:prstGeom prst="bentConnector2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2529" name="Google Shape;2529;p102"/>
          <p:cNvCxnSpPr>
            <a:stCxn id="2522" idx="1"/>
            <a:endCxn id="2521" idx="0"/>
          </p:cNvCxnSpPr>
          <p:nvPr/>
        </p:nvCxnSpPr>
        <p:spPr>
          <a:xfrm flipH="1">
            <a:off x="8506575" y="2741025"/>
            <a:ext cx="2095800" cy="1395900"/>
          </a:xfrm>
          <a:prstGeom prst="bentConnector2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2530" name="Google Shape;2530;p102"/>
          <p:cNvCxnSpPr>
            <a:stCxn id="2522" idx="2"/>
          </p:cNvCxnSpPr>
          <p:nvPr/>
        </p:nvCxnSpPr>
        <p:spPr>
          <a:xfrm>
            <a:off x="11989275" y="3466425"/>
            <a:ext cx="39300" cy="30666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03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Deployment and Monitoring</a:t>
            </a:r>
            <a:endParaRPr/>
          </a:p>
        </p:txBody>
      </p:sp>
      <p:pic>
        <p:nvPicPr>
          <p:cNvPr id="2537" name="Google Shape;253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8710" y="665849"/>
            <a:ext cx="828467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Google Shape;2538;p103"/>
          <p:cNvSpPr/>
          <p:nvPr/>
        </p:nvSpPr>
        <p:spPr>
          <a:xfrm>
            <a:off x="912745" y="848729"/>
            <a:ext cx="1443050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Once the model meets the requirements, it is deployed and monitored using the desired interface.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103"/>
          <p:cNvSpPr/>
          <p:nvPr/>
        </p:nvSpPr>
        <p:spPr>
          <a:xfrm>
            <a:off x="1351328" y="7132843"/>
            <a:ext cx="522614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Web Server Deployment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103"/>
          <p:cNvSpPr/>
          <p:nvPr/>
        </p:nvSpPr>
        <p:spPr>
          <a:xfrm>
            <a:off x="10413460" y="7132842"/>
            <a:ext cx="313363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Monitoring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1" name="Google Shape;2541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3503" y="2971801"/>
            <a:ext cx="4030414" cy="403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03" descr="Image result for aws lambda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13366" y="4818127"/>
            <a:ext cx="702065" cy="70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09651" y="2816382"/>
            <a:ext cx="4341251" cy="43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115"/>
          <p:cNvSpPr txBox="1"/>
          <p:nvPr/>
        </p:nvSpPr>
        <p:spPr>
          <a:xfrm>
            <a:off x="1466833" y="1543599"/>
            <a:ext cx="8847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00"/>
              <a:buFont typeface="Arial"/>
              <a:buNone/>
            </a:pPr>
            <a:r>
              <a:rPr lang="en-US" sz="2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Now, you are able to:</a:t>
            </a:r>
            <a:endParaRPr sz="22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0" name="Google Shape;2550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3" y="2493633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3" y="3434144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2" y="5220520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2" y="4327332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2" y="6154245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Google Shape;2555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3" y="7094756"/>
            <a:ext cx="489335" cy="489335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p115"/>
          <p:cNvSpPr/>
          <p:nvPr/>
        </p:nvSpPr>
        <p:spPr>
          <a:xfrm>
            <a:off x="1466833" y="3380551"/>
            <a:ext cx="7495263" cy="59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Outline the history of artificial intelligence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7" name="Google Shape;2557;p115"/>
          <p:cNvSpPr/>
          <p:nvPr/>
        </p:nvSpPr>
        <p:spPr>
          <a:xfrm>
            <a:off x="1466833" y="4278612"/>
            <a:ext cx="7791467" cy="5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List successes of deep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8" name="Google Shape;2558;p115"/>
          <p:cNvSpPr/>
          <p:nvPr/>
        </p:nvSpPr>
        <p:spPr>
          <a:xfrm>
            <a:off x="1466833" y="6134427"/>
            <a:ext cx="7126440" cy="5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Discuss the applications of deep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9" name="Google Shape;2559;p115"/>
          <p:cNvSpPr/>
          <p:nvPr/>
        </p:nvSpPr>
        <p:spPr>
          <a:xfrm>
            <a:off x="1447782" y="7046036"/>
            <a:ext cx="7099842" cy="5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Outline the full cycle of a deep learning project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0" name="Google Shape;2560;p115"/>
          <p:cNvSpPr/>
          <p:nvPr/>
        </p:nvSpPr>
        <p:spPr>
          <a:xfrm>
            <a:off x="1466833" y="5171800"/>
            <a:ext cx="7180869" cy="5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Discuss object detection using self-driving cars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1" name="Google Shape;2561;p115"/>
          <p:cNvSpPr/>
          <p:nvPr/>
        </p:nvSpPr>
        <p:spPr>
          <a:xfrm>
            <a:off x="1447783" y="2434294"/>
            <a:ext cx="7099841" cy="5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artificial intelligence and deep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p105"/>
          <p:cNvSpPr txBox="1">
            <a:spLocks noGrp="1"/>
          </p:cNvSpPr>
          <p:nvPr>
            <p:ph type="body" idx="1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2571" name="Google Shape;2571;p105"/>
          <p:cNvSpPr txBox="1">
            <a:spLocks noGrp="1"/>
          </p:cNvSpPr>
          <p:nvPr>
            <p:ph type="body" idx="2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000">
                <a:solidFill>
                  <a:srgbClr val="3F3F3F"/>
                </a:solidFill>
              </a:rPr>
              <a:t>In which of the following problems can we use deep learning ?</a:t>
            </a:r>
            <a:endParaRPr/>
          </a:p>
        </p:txBody>
      </p:sp>
      <p:sp>
        <p:nvSpPr>
          <p:cNvPr id="2572" name="Google Shape;2572;p105"/>
          <p:cNvSpPr txBox="1">
            <a:spLocks noGrp="1"/>
          </p:cNvSpPr>
          <p:nvPr>
            <p:ph type="body" idx="3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New drug discovery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73" name="Google Shape;2573;p105"/>
          <p:cNvSpPr txBox="1">
            <a:spLocks noGrp="1"/>
          </p:cNvSpPr>
          <p:nvPr>
            <p:ph type="body" idx="4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Self-driving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74" name="Google Shape;2574;p105"/>
          <p:cNvSpPr txBox="1">
            <a:spLocks noGrp="1"/>
          </p:cNvSpPr>
          <p:nvPr>
            <p:ph type="body" idx="5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Pattern classification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75" name="Google Shape;2575;p105"/>
          <p:cNvSpPr txBox="1">
            <a:spLocks noGrp="1"/>
          </p:cNvSpPr>
          <p:nvPr>
            <p:ph type="body" idx="6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All of the above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06"/>
          <p:cNvSpPr txBox="1">
            <a:spLocks noGrp="1"/>
          </p:cNvSpPr>
          <p:nvPr>
            <p:ph type="body" idx="1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000">
                <a:solidFill>
                  <a:srgbClr val="3F3F3F"/>
                </a:solidFill>
              </a:rPr>
              <a:t>In which of the following problems can we use deep learning ?</a:t>
            </a:r>
            <a:endParaRPr sz="2133"/>
          </a:p>
        </p:txBody>
      </p:sp>
      <p:sp>
        <p:nvSpPr>
          <p:cNvPr id="2581" name="Google Shape;2581;p106"/>
          <p:cNvSpPr txBox="1">
            <a:spLocks noGrp="1"/>
          </p:cNvSpPr>
          <p:nvPr>
            <p:ph type="body" idx="2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2582" name="Google Shape;2582;p106"/>
          <p:cNvSpPr txBox="1">
            <a:spLocks noGrp="1"/>
          </p:cNvSpPr>
          <p:nvPr>
            <p:ph type="body" idx="3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b="0">
                <a:solidFill>
                  <a:srgbClr val="3F3F3F"/>
                </a:solidFill>
              </a:rPr>
              <a:t>All of the mentioned problems can be solved using deep learning.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endParaRPr b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endParaRPr/>
          </a:p>
        </p:txBody>
      </p:sp>
      <p:sp>
        <p:nvSpPr>
          <p:cNvPr id="2583" name="Google Shape;2583;p106"/>
          <p:cNvSpPr txBox="1">
            <a:spLocks noGrp="1"/>
          </p:cNvSpPr>
          <p:nvPr>
            <p:ph type="body" idx="4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2584" name="Google Shape;2584;p106"/>
          <p:cNvSpPr txBox="1">
            <a:spLocks noGrp="1"/>
          </p:cNvSpPr>
          <p:nvPr>
            <p:ph type="body" idx="5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New drug discovery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85" name="Google Shape;2585;p106"/>
          <p:cNvSpPr txBox="1">
            <a:spLocks noGrp="1"/>
          </p:cNvSpPr>
          <p:nvPr>
            <p:ph type="body" idx="6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Self-driving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86" name="Google Shape;2586;p106"/>
          <p:cNvSpPr txBox="1">
            <a:spLocks noGrp="1"/>
          </p:cNvSpPr>
          <p:nvPr>
            <p:ph type="body" idx="7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Pattern classification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87" name="Google Shape;2587;p106"/>
          <p:cNvSpPr txBox="1">
            <a:spLocks noGrp="1"/>
          </p:cNvSpPr>
          <p:nvPr>
            <p:ph type="body" idx="8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All of the above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07"/>
          <p:cNvSpPr txBox="1">
            <a:spLocks noGrp="1"/>
          </p:cNvSpPr>
          <p:nvPr>
            <p:ph type="body" idx="1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2593" name="Google Shape;2593;p107"/>
          <p:cNvSpPr txBox="1">
            <a:spLocks noGrp="1"/>
          </p:cNvSpPr>
          <p:nvPr>
            <p:ph type="body" idx="2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best compares human and machine intelligence ?</a:t>
            </a:r>
            <a:endParaRPr sz="2133"/>
          </a:p>
        </p:txBody>
      </p:sp>
      <p:sp>
        <p:nvSpPr>
          <p:cNvPr id="2594" name="Google Shape;2594;p107"/>
          <p:cNvSpPr txBox="1">
            <a:spLocks noGrp="1"/>
          </p:cNvSpPr>
          <p:nvPr>
            <p:ph type="body" idx="3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sense organs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95" name="Google Shape;2595;p107"/>
          <p:cNvSpPr txBox="1">
            <a:spLocks noGrp="1"/>
          </p:cNvSpPr>
          <p:nvPr>
            <p:ph type="body" idx="4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better IQ and intellect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596" name="Google Shape;2596;p107"/>
          <p:cNvSpPr txBox="1">
            <a:spLocks noGrp="1"/>
          </p:cNvSpPr>
          <p:nvPr>
            <p:ph type="body" idx="5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perceive everything as a pattern while machines perceive it as data</a:t>
            </a:r>
            <a:endParaRPr/>
          </a:p>
        </p:txBody>
      </p:sp>
      <p:sp>
        <p:nvSpPr>
          <p:cNvPr id="2597" name="Google Shape;2597;p107"/>
          <p:cNvSpPr txBox="1">
            <a:spLocks noGrp="1"/>
          </p:cNvSpPr>
          <p:nvPr>
            <p:ph type="body" idx="6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emotions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08"/>
          <p:cNvSpPr txBox="1">
            <a:spLocks noGrp="1"/>
          </p:cNvSpPr>
          <p:nvPr>
            <p:ph type="body" idx="1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Which of the following best compares human and machine intelligence ?</a:t>
            </a:r>
            <a:endParaRPr sz="2133"/>
          </a:p>
        </p:txBody>
      </p:sp>
      <p:sp>
        <p:nvSpPr>
          <p:cNvPr id="2603" name="Google Shape;2603;p108"/>
          <p:cNvSpPr txBox="1">
            <a:spLocks noGrp="1"/>
          </p:cNvSpPr>
          <p:nvPr>
            <p:ph type="body" idx="2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2604" name="Google Shape;2604;p108"/>
          <p:cNvSpPr txBox="1">
            <a:spLocks noGrp="1"/>
          </p:cNvSpPr>
          <p:nvPr>
            <p:ph type="body" idx="3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b="0"/>
              <a:t>Humans have a tendency to see patterns and make decisions, while a machine makes its decision based on data.</a:t>
            </a:r>
            <a:endParaRPr b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endParaRPr/>
          </a:p>
        </p:txBody>
      </p:sp>
      <p:sp>
        <p:nvSpPr>
          <p:cNvPr id="2605" name="Google Shape;2605;p108"/>
          <p:cNvSpPr txBox="1">
            <a:spLocks noGrp="1"/>
          </p:cNvSpPr>
          <p:nvPr>
            <p:ph type="body" idx="4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2606" name="Google Shape;2606;p108"/>
          <p:cNvSpPr txBox="1">
            <a:spLocks noGrp="1"/>
          </p:cNvSpPr>
          <p:nvPr>
            <p:ph type="body" idx="5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sense organs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07" name="Google Shape;2607;p108"/>
          <p:cNvSpPr txBox="1">
            <a:spLocks noGrp="1"/>
          </p:cNvSpPr>
          <p:nvPr>
            <p:ph type="body" idx="6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better IQ and intellect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08" name="Google Shape;2608;p108"/>
          <p:cNvSpPr txBox="1">
            <a:spLocks noGrp="1"/>
          </p:cNvSpPr>
          <p:nvPr>
            <p:ph type="body" idx="7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perceive everything as a pattern while machines perceive it as data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09" name="Google Shape;2609;p108"/>
          <p:cNvSpPr txBox="1">
            <a:spLocks noGrp="1"/>
          </p:cNvSpPr>
          <p:nvPr>
            <p:ph type="body" idx="8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Humans have emotions</a:t>
            </a:r>
            <a:br>
              <a:rPr lang="en-US"/>
            </a:br>
            <a:endParaRPr/>
          </a:p>
          <a:p>
            <a:pPr marL="0" lvl="0" indent="0" algn="l" rtl="0">
              <a:lnSpc>
                <a:spcPct val="8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1980s–2000s</a:t>
            </a:r>
            <a:endParaRPr/>
          </a:p>
        </p:txBody>
      </p:sp>
      <p:pic>
        <p:nvPicPr>
          <p:cNvPr id="524" name="Google Shape;52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1"/>
          <p:cNvSpPr/>
          <p:nvPr/>
        </p:nvSpPr>
        <p:spPr>
          <a:xfrm>
            <a:off x="1141303" y="6824884"/>
            <a:ext cx="1952572" cy="1775065"/>
          </a:xfrm>
          <a:prstGeom prst="diamond">
            <a:avLst/>
          </a:prstGeom>
          <a:gradFill>
            <a:gsLst>
              <a:gs pos="0">
                <a:schemeClr val="accent1"/>
              </a:gs>
              <a:gs pos="100000">
                <a:srgbClr val="CCE0F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11"/>
          <p:cNvSpPr/>
          <p:nvPr/>
        </p:nvSpPr>
        <p:spPr>
          <a:xfrm>
            <a:off x="1141303" y="4271421"/>
            <a:ext cx="1952572" cy="1775065"/>
          </a:xfrm>
          <a:prstGeom prst="diamond">
            <a:avLst/>
          </a:prstGeom>
          <a:gradFill>
            <a:gsLst>
              <a:gs pos="0">
                <a:srgbClr val="9B7D6C"/>
              </a:gs>
              <a:gs pos="100000">
                <a:srgbClr val="CCE0F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11"/>
          <p:cNvSpPr/>
          <p:nvPr/>
        </p:nvSpPr>
        <p:spPr>
          <a:xfrm>
            <a:off x="1141303" y="1717960"/>
            <a:ext cx="1952572" cy="1775065"/>
          </a:xfrm>
          <a:prstGeom prst="diamond">
            <a:avLst/>
          </a:prstGeom>
          <a:gradFill>
            <a:gsLst>
              <a:gs pos="0">
                <a:srgbClr val="BD0049"/>
              </a:gs>
              <a:gs pos="100000">
                <a:srgbClr val="CCE0F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6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11"/>
          <p:cNvSpPr/>
          <p:nvPr/>
        </p:nvSpPr>
        <p:spPr>
          <a:xfrm>
            <a:off x="1141303" y="1412791"/>
            <a:ext cx="1952572" cy="1775066"/>
          </a:xfrm>
          <a:prstGeom prst="diamond">
            <a:avLst/>
          </a:prstGeom>
          <a:solidFill>
            <a:srgbClr val="BD00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1986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9" name="Google Shape;529;p11"/>
          <p:cNvSpPr/>
          <p:nvPr/>
        </p:nvSpPr>
        <p:spPr>
          <a:xfrm>
            <a:off x="1141303" y="3966252"/>
            <a:ext cx="1952572" cy="1775066"/>
          </a:xfrm>
          <a:prstGeom prst="diamond">
            <a:avLst/>
          </a:prstGeom>
          <a:solidFill>
            <a:srgbClr val="9B7D6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1995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11"/>
          <p:cNvSpPr/>
          <p:nvPr/>
        </p:nvSpPr>
        <p:spPr>
          <a:xfrm>
            <a:off x="1141303" y="6519712"/>
            <a:ext cx="1952572" cy="177506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2006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1" name="Google Shape;531;p11"/>
          <p:cNvSpPr/>
          <p:nvPr/>
        </p:nvSpPr>
        <p:spPr>
          <a:xfrm>
            <a:off x="3317810" y="1875177"/>
            <a:ext cx="1213174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Rise of 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1"/>
          <p:cNvSpPr/>
          <p:nvPr/>
        </p:nvSpPr>
        <p:spPr>
          <a:xfrm>
            <a:off x="3317810" y="2478952"/>
            <a:ext cx="884144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Neural networks return to popularity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Major advances in ML algorithms and applications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11"/>
          <p:cNvSpPr/>
          <p:nvPr/>
        </p:nvSpPr>
        <p:spPr>
          <a:xfrm>
            <a:off x="3317810" y="4356556"/>
            <a:ext cx="1213174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 as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1"/>
          <p:cNvSpPr/>
          <p:nvPr/>
        </p:nvSpPr>
        <p:spPr>
          <a:xfrm>
            <a:off x="3317810" y="7602414"/>
            <a:ext cx="884144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Consumer cameras offer face recognition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1"/>
          <p:cNvSpPr/>
          <p:nvPr/>
        </p:nvSpPr>
        <p:spPr>
          <a:xfrm>
            <a:off x="3317810" y="6912581"/>
            <a:ext cx="1213174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Face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1"/>
          <p:cNvSpPr/>
          <p:nvPr/>
        </p:nvSpPr>
        <p:spPr>
          <a:xfrm>
            <a:off x="3470210" y="5112731"/>
            <a:ext cx="884144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Vision, language, and information mining techniques</a:t>
            </a:r>
            <a:b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gain popularity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09"/>
          <p:cNvSpPr txBox="1">
            <a:spLocks noGrp="1"/>
          </p:cNvSpPr>
          <p:nvPr>
            <p:ph type="body" idx="1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615" name="Google Shape;2615;p109"/>
          <p:cNvSpPr txBox="1">
            <a:spLocks noGrp="1"/>
          </p:cNvSpPr>
          <p:nvPr>
            <p:ph type="body" idx="2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Which of these are reasons for increase in popularity of deep learning? </a:t>
            </a:r>
            <a:endParaRPr/>
          </a:p>
        </p:txBody>
      </p:sp>
      <p:sp>
        <p:nvSpPr>
          <p:cNvPr id="2616" name="Google Shape;2616;p109"/>
          <p:cNvSpPr txBox="1">
            <a:spLocks noGrp="1"/>
          </p:cNvSpPr>
          <p:nvPr>
            <p:ph type="body" idx="3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 to greater computational power</a:t>
            </a:r>
            <a:endParaRPr/>
          </a:p>
        </p:txBody>
      </p:sp>
      <p:sp>
        <p:nvSpPr>
          <p:cNvPr id="2617" name="Google Shape;2617;p109"/>
          <p:cNvSpPr txBox="1">
            <a:spLocks noGrp="1"/>
          </p:cNvSpPr>
          <p:nvPr>
            <p:ph type="body" idx="4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 to large amounts of data</a:t>
            </a:r>
            <a:endParaRPr/>
          </a:p>
        </p:txBody>
      </p:sp>
      <p:sp>
        <p:nvSpPr>
          <p:cNvPr id="2618" name="Google Shape;2618;p109"/>
          <p:cNvSpPr txBox="1">
            <a:spLocks noGrp="1"/>
          </p:cNvSpPr>
          <p:nvPr>
            <p:ph type="body" idx="5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Significant improvements in image classification and recognition</a:t>
            </a:r>
            <a:endParaRPr/>
          </a:p>
        </p:txBody>
      </p:sp>
      <p:sp>
        <p:nvSpPr>
          <p:cNvPr id="2619" name="Google Shape;2619;p109"/>
          <p:cNvSpPr txBox="1">
            <a:spLocks noGrp="1"/>
          </p:cNvSpPr>
          <p:nvPr>
            <p:ph type="body" idx="6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All of the above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" name="Google Shape;2624;p110"/>
          <p:cNvSpPr txBox="1">
            <a:spLocks noGrp="1"/>
          </p:cNvSpPr>
          <p:nvPr>
            <p:ph type="body" idx="1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Which of these are reasons for increase in popularity of deep learning? </a:t>
            </a:r>
            <a:endParaRPr sz="2133"/>
          </a:p>
        </p:txBody>
      </p:sp>
      <p:sp>
        <p:nvSpPr>
          <p:cNvPr id="2625" name="Google Shape;2625;p110"/>
          <p:cNvSpPr txBox="1">
            <a:spLocks noGrp="1"/>
          </p:cNvSpPr>
          <p:nvPr>
            <p:ph type="body" idx="2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626" name="Google Shape;2626;p110"/>
          <p:cNvSpPr txBox="1">
            <a:spLocks noGrp="1"/>
          </p:cNvSpPr>
          <p:nvPr>
            <p:ph type="body" idx="3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0"/>
              <a:t>In recent years, deep learning has become more popular due to access to large amounts of data and computational power along with significant improvements in image classification and recognition.</a:t>
            </a:r>
            <a:endParaRPr/>
          </a:p>
        </p:txBody>
      </p:sp>
      <p:sp>
        <p:nvSpPr>
          <p:cNvPr id="2627" name="Google Shape;2627;p110"/>
          <p:cNvSpPr txBox="1">
            <a:spLocks noGrp="1"/>
          </p:cNvSpPr>
          <p:nvPr>
            <p:ph type="body" idx="4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2628" name="Google Shape;2628;p110"/>
          <p:cNvSpPr txBox="1">
            <a:spLocks noGrp="1"/>
          </p:cNvSpPr>
          <p:nvPr>
            <p:ph type="body" idx="5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 to greater computational power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29" name="Google Shape;2629;p110"/>
          <p:cNvSpPr txBox="1">
            <a:spLocks noGrp="1"/>
          </p:cNvSpPr>
          <p:nvPr>
            <p:ph type="body" idx="6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Access to large amounts of data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30" name="Google Shape;2630;p110"/>
          <p:cNvSpPr txBox="1">
            <a:spLocks noGrp="1"/>
          </p:cNvSpPr>
          <p:nvPr>
            <p:ph type="body" idx="7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Significant improvements in image classification and recognition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31" name="Google Shape;2631;p110"/>
          <p:cNvSpPr txBox="1">
            <a:spLocks noGrp="1"/>
          </p:cNvSpPr>
          <p:nvPr>
            <p:ph type="body" idx="8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All of the above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11"/>
          <p:cNvSpPr txBox="1">
            <a:spLocks noGrp="1"/>
          </p:cNvSpPr>
          <p:nvPr>
            <p:ph type="body" idx="1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637" name="Google Shape;2637;p111"/>
          <p:cNvSpPr txBox="1">
            <a:spLocks noGrp="1"/>
          </p:cNvSpPr>
          <p:nvPr>
            <p:ph type="body" idx="2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Which of the following statements are true ?</a:t>
            </a:r>
            <a:endParaRPr/>
          </a:p>
        </p:txBody>
      </p:sp>
      <p:sp>
        <p:nvSpPr>
          <p:cNvPr id="2638" name="Google Shape;2638;p111"/>
          <p:cNvSpPr txBox="1">
            <a:spLocks noGrp="1"/>
          </p:cNvSpPr>
          <p:nvPr>
            <p:ph type="body" idx="3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Bringing more data to a model is almost always beneficial</a:t>
            </a:r>
            <a:endParaRPr/>
          </a:p>
        </p:txBody>
      </p:sp>
      <p:sp>
        <p:nvSpPr>
          <p:cNvPr id="2639" name="Google Shape;2639;p111"/>
          <p:cNvSpPr txBox="1">
            <a:spLocks noGrp="1"/>
          </p:cNvSpPr>
          <p:nvPr>
            <p:ph type="body" idx="4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Big networks usually perform better than small networks</a:t>
            </a:r>
            <a:endParaRPr/>
          </a:p>
        </p:txBody>
      </p:sp>
      <p:sp>
        <p:nvSpPr>
          <p:cNvPr id="2640" name="Google Shape;2640;p111"/>
          <p:cNvSpPr txBox="1">
            <a:spLocks noGrp="1"/>
          </p:cNvSpPr>
          <p:nvPr>
            <p:ph type="body" idx="5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Both a and b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41" name="Google Shape;2641;p111"/>
          <p:cNvSpPr txBox="1">
            <a:spLocks noGrp="1"/>
          </p:cNvSpPr>
          <p:nvPr>
            <p:ph type="body" idx="6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None of the above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112"/>
          <p:cNvSpPr txBox="1">
            <a:spLocks noGrp="1"/>
          </p:cNvSpPr>
          <p:nvPr>
            <p:ph type="body" idx="1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Which of the following statements are true ?</a:t>
            </a:r>
            <a:endParaRPr sz="2133"/>
          </a:p>
        </p:txBody>
      </p:sp>
      <p:sp>
        <p:nvSpPr>
          <p:cNvPr id="2647" name="Google Shape;2647;p112"/>
          <p:cNvSpPr txBox="1">
            <a:spLocks noGrp="1"/>
          </p:cNvSpPr>
          <p:nvPr>
            <p:ph type="body" idx="2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648" name="Google Shape;2648;p112"/>
          <p:cNvSpPr txBox="1">
            <a:spLocks noGrp="1"/>
          </p:cNvSpPr>
          <p:nvPr>
            <p:ph type="body" idx="3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b="0">
                <a:latin typeface="Open Sans"/>
                <a:ea typeface="Open Sans"/>
                <a:cs typeface="Open Sans"/>
                <a:sym typeface="Open Sans"/>
              </a:rPr>
              <a:t>Increasing the training set size and the </a:t>
            </a:r>
            <a:r>
              <a:rPr lang="en-US" b="0"/>
              <a:t>size of a neural network significantly improves the performance.</a:t>
            </a:r>
            <a:endParaRPr b="0"/>
          </a:p>
        </p:txBody>
      </p:sp>
      <p:sp>
        <p:nvSpPr>
          <p:cNvPr id="2649" name="Google Shape;2649;p112"/>
          <p:cNvSpPr txBox="1">
            <a:spLocks noGrp="1"/>
          </p:cNvSpPr>
          <p:nvPr>
            <p:ph type="body" idx="4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c</a:t>
            </a:r>
            <a:endParaRPr/>
          </a:p>
        </p:txBody>
      </p:sp>
      <p:sp>
        <p:nvSpPr>
          <p:cNvPr id="2650" name="Google Shape;2650;p112"/>
          <p:cNvSpPr txBox="1">
            <a:spLocks noGrp="1"/>
          </p:cNvSpPr>
          <p:nvPr>
            <p:ph type="body" idx="5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Bringing more data to a model is almost always beneficial</a:t>
            </a:r>
            <a:endParaRPr/>
          </a:p>
        </p:txBody>
      </p:sp>
      <p:sp>
        <p:nvSpPr>
          <p:cNvPr id="2651" name="Google Shape;2651;p112"/>
          <p:cNvSpPr txBox="1">
            <a:spLocks noGrp="1"/>
          </p:cNvSpPr>
          <p:nvPr>
            <p:ph type="body" idx="6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Big networks usually perform better than small networks</a:t>
            </a:r>
            <a:endParaRPr/>
          </a:p>
        </p:txBody>
      </p:sp>
      <p:sp>
        <p:nvSpPr>
          <p:cNvPr id="2652" name="Google Shape;2652;p112"/>
          <p:cNvSpPr txBox="1">
            <a:spLocks noGrp="1"/>
          </p:cNvSpPr>
          <p:nvPr>
            <p:ph type="body" idx="7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Both a and b</a:t>
            </a:r>
            <a:endParaRPr/>
          </a:p>
        </p:txBody>
      </p:sp>
      <p:sp>
        <p:nvSpPr>
          <p:cNvPr id="2653" name="Google Shape;2653;p112"/>
          <p:cNvSpPr txBox="1">
            <a:spLocks noGrp="1"/>
          </p:cNvSpPr>
          <p:nvPr>
            <p:ph type="body" idx="8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None of the above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13"/>
          <p:cNvSpPr txBox="1">
            <a:spLocks noGrp="1"/>
          </p:cNvSpPr>
          <p:nvPr>
            <p:ph type="body" idx="1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659" name="Google Shape;2659;p113"/>
          <p:cNvSpPr txBox="1">
            <a:spLocks noGrp="1"/>
          </p:cNvSpPr>
          <p:nvPr>
            <p:ph type="body" idx="2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Which of the following algorithms is best suited to train a model to play chess ?</a:t>
            </a:r>
            <a:endParaRPr/>
          </a:p>
        </p:txBody>
      </p:sp>
      <p:sp>
        <p:nvSpPr>
          <p:cNvPr id="2660" name="Google Shape;2660;p113"/>
          <p:cNvSpPr txBox="1">
            <a:spLocks noGrp="1"/>
          </p:cNvSpPr>
          <p:nvPr>
            <p:ph type="body" idx="3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Supervised Learning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61" name="Google Shape;2661;p113"/>
          <p:cNvSpPr txBox="1">
            <a:spLocks noGrp="1"/>
          </p:cNvSpPr>
          <p:nvPr>
            <p:ph type="body" idx="4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Unsupervised Learning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62" name="Google Shape;2662;p113"/>
          <p:cNvSpPr txBox="1">
            <a:spLocks noGrp="1"/>
          </p:cNvSpPr>
          <p:nvPr>
            <p:ph type="body" idx="5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Reinforcement Learning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63" name="Google Shape;2663;p113"/>
          <p:cNvSpPr txBox="1">
            <a:spLocks noGrp="1"/>
          </p:cNvSpPr>
          <p:nvPr>
            <p:ph type="body" idx="6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Deep reinforcement Learning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14"/>
          <p:cNvSpPr txBox="1">
            <a:spLocks noGrp="1"/>
          </p:cNvSpPr>
          <p:nvPr>
            <p:ph type="body" idx="1"/>
          </p:nvPr>
        </p:nvSpPr>
        <p:spPr>
          <a:xfrm>
            <a:off x="3012033" y="571938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Which of the following algorithms is best suited to train a model to play chess ?</a:t>
            </a:r>
            <a:endParaRPr/>
          </a:p>
        </p:txBody>
      </p:sp>
      <p:sp>
        <p:nvSpPr>
          <p:cNvPr id="2669" name="Google Shape;2669;p114"/>
          <p:cNvSpPr txBox="1">
            <a:spLocks noGrp="1"/>
          </p:cNvSpPr>
          <p:nvPr>
            <p:ph type="body" idx="2"/>
          </p:nvPr>
        </p:nvSpPr>
        <p:spPr>
          <a:xfrm>
            <a:off x="1280469" y="1281798"/>
            <a:ext cx="1698904" cy="674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670" name="Google Shape;2670;p114"/>
          <p:cNvSpPr txBox="1">
            <a:spLocks noGrp="1"/>
          </p:cNvSpPr>
          <p:nvPr>
            <p:ph type="body" idx="3"/>
          </p:nvPr>
        </p:nvSpPr>
        <p:spPr>
          <a:xfrm>
            <a:off x="670033" y="7935121"/>
            <a:ext cx="15194414" cy="9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b="0">
                <a:latin typeface="Open Sans"/>
                <a:ea typeface="Open Sans"/>
                <a:cs typeface="Open Sans"/>
                <a:sym typeface="Open Sans"/>
              </a:rPr>
              <a:t>Reinforcement algorithms that incorporate deep learning are best suited for training models to play games.</a:t>
            </a:r>
            <a:endParaRPr/>
          </a:p>
        </p:txBody>
      </p:sp>
      <p:sp>
        <p:nvSpPr>
          <p:cNvPr id="2671" name="Google Shape;2671;p114"/>
          <p:cNvSpPr txBox="1">
            <a:spLocks noGrp="1"/>
          </p:cNvSpPr>
          <p:nvPr>
            <p:ph type="body" idx="4"/>
          </p:nvPr>
        </p:nvSpPr>
        <p:spPr>
          <a:xfrm>
            <a:off x="3346905" y="7368182"/>
            <a:ext cx="9022188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d</a:t>
            </a:r>
            <a:endParaRPr/>
          </a:p>
        </p:txBody>
      </p:sp>
      <p:sp>
        <p:nvSpPr>
          <p:cNvPr id="2672" name="Google Shape;2672;p114"/>
          <p:cNvSpPr txBox="1">
            <a:spLocks noGrp="1"/>
          </p:cNvSpPr>
          <p:nvPr>
            <p:ph type="body" idx="5"/>
          </p:nvPr>
        </p:nvSpPr>
        <p:spPr>
          <a:xfrm>
            <a:off x="2329744" y="278841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Supervised Learning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73" name="Google Shape;2673;p114"/>
          <p:cNvSpPr txBox="1">
            <a:spLocks noGrp="1"/>
          </p:cNvSpPr>
          <p:nvPr>
            <p:ph type="body" idx="6"/>
          </p:nvPr>
        </p:nvSpPr>
        <p:spPr>
          <a:xfrm>
            <a:off x="2329744" y="3609023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Unsupervised Learning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74" name="Google Shape;2674;p114"/>
          <p:cNvSpPr txBox="1">
            <a:spLocks noGrp="1"/>
          </p:cNvSpPr>
          <p:nvPr>
            <p:ph type="body" idx="7"/>
          </p:nvPr>
        </p:nvSpPr>
        <p:spPr>
          <a:xfrm>
            <a:off x="2329744" y="442962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Reinforcement Learning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675" name="Google Shape;2675;p114"/>
          <p:cNvSpPr txBox="1">
            <a:spLocks noGrp="1"/>
          </p:cNvSpPr>
          <p:nvPr>
            <p:ph type="body" idx="8"/>
          </p:nvPr>
        </p:nvSpPr>
        <p:spPr>
          <a:xfrm>
            <a:off x="2329744" y="525023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Deep reinforcement Learning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116"/>
          <p:cNvSpPr txBox="1">
            <a:spLocks noGrp="1"/>
          </p:cNvSpPr>
          <p:nvPr>
            <p:ph type="body" idx="1"/>
          </p:nvPr>
        </p:nvSpPr>
        <p:spPr>
          <a:xfrm>
            <a:off x="3913352" y="4061040"/>
            <a:ext cx="8429296" cy="10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Man vs. Machine</a:t>
            </a:r>
            <a:endParaRPr/>
          </a:p>
        </p:txBody>
      </p:sp>
      <p:sp>
        <p:nvSpPr>
          <p:cNvPr id="543" name="Google Shape;543;p12"/>
          <p:cNvSpPr txBox="1">
            <a:spLocks noGrp="1"/>
          </p:cNvSpPr>
          <p:nvPr>
            <p:ph type="body" idx="2"/>
          </p:nvPr>
        </p:nvSpPr>
        <p:spPr>
          <a:xfrm>
            <a:off x="590938" y="1120361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Garry Kasparov was defeated by Deep Blue chess computer in 1997.</a:t>
            </a:r>
            <a:endParaRPr/>
          </a:p>
        </p:txBody>
      </p:sp>
      <p:pic>
        <p:nvPicPr>
          <p:cNvPr id="544" name="Google Shape;54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3713" y="665849"/>
            <a:ext cx="621466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5537" y="2057400"/>
            <a:ext cx="8924925" cy="50292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546" name="Google Shape;546;p12"/>
          <p:cNvSpPr txBox="1"/>
          <p:nvPr/>
        </p:nvSpPr>
        <p:spPr>
          <a:xfrm>
            <a:off x="590937" y="7796522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This was the first time a computer won over a reigning world chess champion.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3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State of AI</a:t>
            </a:r>
            <a:endParaRPr/>
          </a:p>
        </p:txBody>
      </p:sp>
      <p:sp>
        <p:nvSpPr>
          <p:cNvPr id="553" name="Google Shape;553;p13"/>
          <p:cNvSpPr txBox="1">
            <a:spLocks noGrp="1"/>
          </p:cNvSpPr>
          <p:nvPr>
            <p:ph type="body" idx="2"/>
          </p:nvPr>
        </p:nvSpPr>
        <p:spPr>
          <a:xfrm>
            <a:off x="783495" y="1060450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Artificial Intelligence is already proliferating in our lives. For example:</a:t>
            </a:r>
            <a:endParaRPr/>
          </a:p>
        </p:txBody>
      </p:sp>
      <p:pic>
        <p:nvPicPr>
          <p:cNvPr id="554" name="Google Shape;5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6493" y="665849"/>
            <a:ext cx="3189108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13"/>
          <p:cNvGrpSpPr/>
          <p:nvPr/>
        </p:nvGrpSpPr>
        <p:grpSpPr>
          <a:xfrm>
            <a:off x="-615817" y="2160267"/>
            <a:ext cx="6437203" cy="5941067"/>
            <a:chOff x="-205275" y="2160267"/>
            <a:chExt cx="6437203" cy="5941067"/>
          </a:xfrm>
        </p:grpSpPr>
        <p:pic>
          <p:nvPicPr>
            <p:cNvPr id="556" name="Google Shape;556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41702" y="2160267"/>
              <a:ext cx="3143250" cy="413861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57" name="Google Shape;557;p13"/>
            <p:cNvSpPr txBox="1"/>
            <p:nvPr/>
          </p:nvSpPr>
          <p:spPr>
            <a:xfrm>
              <a:off x="-205275" y="6983734"/>
              <a:ext cx="6437203" cy="11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Pepper</a:t>
              </a:r>
              <a:b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b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Can recognize human faces </a:t>
              </a:r>
              <a:b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and basic emotions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13"/>
          <p:cNvGrpSpPr/>
          <p:nvPr/>
        </p:nvGrpSpPr>
        <p:grpSpPr>
          <a:xfrm>
            <a:off x="4504090" y="2160266"/>
            <a:ext cx="6437203" cy="5941068"/>
            <a:chOff x="5343838" y="2160266"/>
            <a:chExt cx="6437203" cy="5941068"/>
          </a:xfrm>
        </p:grpSpPr>
        <p:pic>
          <p:nvPicPr>
            <p:cNvPr id="559" name="Google Shape;559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90814" y="2160266"/>
              <a:ext cx="3143250" cy="413861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60" name="Google Shape;560;p13"/>
            <p:cNvSpPr txBox="1"/>
            <p:nvPr/>
          </p:nvSpPr>
          <p:spPr>
            <a:xfrm>
              <a:off x="5343838" y="6983734"/>
              <a:ext cx="6437203" cy="11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Da Vinci</a:t>
              </a:r>
              <a:r>
                <a:rPr lang="en-US" sz="2200" b="1" i="0" u="none" strike="noStrike" cap="none" baseline="30000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®</a:t>
              </a:r>
              <a: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 Surgical Systems</a:t>
              </a:r>
              <a:b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b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Can perform </a:t>
              </a:r>
              <a:b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minimally invasive surgeries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3"/>
          <p:cNvSpPr txBox="1"/>
          <p:nvPr/>
        </p:nvSpPr>
        <p:spPr>
          <a:xfrm>
            <a:off x="10136122" y="6983734"/>
            <a:ext cx="6437203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Google Duplex</a:t>
            </a:r>
            <a:b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Can make reservations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or appointments, over the phone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13"/>
          <p:cNvPicPr preferRelativeResize="0"/>
          <p:nvPr/>
        </p:nvPicPr>
        <p:blipFill rotWithShape="1">
          <a:blip r:embed="rId6">
            <a:alphaModFix/>
          </a:blip>
          <a:srcRect l="7975" t="3382"/>
          <a:stretch/>
        </p:blipFill>
        <p:spPr>
          <a:xfrm>
            <a:off x="10580917" y="2160266"/>
            <a:ext cx="5253457" cy="41386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4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What Can AI Do?</a:t>
            </a:r>
            <a:endParaRPr/>
          </a:p>
        </p:txBody>
      </p:sp>
      <p:pic>
        <p:nvPicPr>
          <p:cNvPr id="569" name="Google Shape;56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4"/>
          <p:cNvSpPr txBox="1"/>
          <p:nvPr/>
        </p:nvSpPr>
        <p:spPr>
          <a:xfrm>
            <a:off x="4718179" y="899529"/>
            <a:ext cx="7318311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Here are some problems best suited for AI to solve: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4"/>
          <p:cNvSpPr/>
          <p:nvPr/>
        </p:nvSpPr>
        <p:spPr>
          <a:xfrm>
            <a:off x="6320455" y="2473436"/>
            <a:ext cx="1646863" cy="3193840"/>
          </a:xfrm>
          <a:custGeom>
            <a:avLst/>
            <a:gdLst/>
            <a:ahLst/>
            <a:cxnLst/>
            <a:rect l="l" t="t" r="r" b="b"/>
            <a:pathLst>
              <a:path w="710" h="1377" extrusionOk="0">
                <a:moveTo>
                  <a:pt x="495" y="634"/>
                </a:moveTo>
                <a:cubicBezTo>
                  <a:pt x="495" y="347"/>
                  <a:pt x="495" y="347"/>
                  <a:pt x="495" y="347"/>
                </a:cubicBezTo>
                <a:cubicBezTo>
                  <a:pt x="532" y="336"/>
                  <a:pt x="559" y="302"/>
                  <a:pt x="559" y="261"/>
                </a:cubicBezTo>
                <a:cubicBezTo>
                  <a:pt x="559" y="144"/>
                  <a:pt x="381" y="144"/>
                  <a:pt x="381" y="261"/>
                </a:cubicBezTo>
                <a:cubicBezTo>
                  <a:pt x="381" y="302"/>
                  <a:pt x="408" y="336"/>
                  <a:pt x="445" y="347"/>
                </a:cubicBezTo>
                <a:cubicBezTo>
                  <a:pt x="445" y="492"/>
                  <a:pt x="445" y="492"/>
                  <a:pt x="445" y="492"/>
                </a:cubicBezTo>
                <a:cubicBezTo>
                  <a:pt x="354" y="423"/>
                  <a:pt x="354" y="423"/>
                  <a:pt x="354" y="423"/>
                </a:cubicBezTo>
                <a:cubicBezTo>
                  <a:pt x="354" y="175"/>
                  <a:pt x="354" y="175"/>
                  <a:pt x="354" y="175"/>
                </a:cubicBezTo>
                <a:cubicBezTo>
                  <a:pt x="451" y="145"/>
                  <a:pt x="430" y="0"/>
                  <a:pt x="328" y="0"/>
                </a:cubicBezTo>
                <a:cubicBezTo>
                  <a:pt x="226" y="0"/>
                  <a:pt x="205" y="147"/>
                  <a:pt x="305" y="175"/>
                </a:cubicBezTo>
                <a:cubicBezTo>
                  <a:pt x="305" y="448"/>
                  <a:pt x="305" y="448"/>
                  <a:pt x="305" y="448"/>
                </a:cubicBezTo>
                <a:cubicBezTo>
                  <a:pt x="445" y="554"/>
                  <a:pt x="445" y="554"/>
                  <a:pt x="445" y="554"/>
                </a:cubicBezTo>
                <a:cubicBezTo>
                  <a:pt x="445" y="655"/>
                  <a:pt x="445" y="655"/>
                  <a:pt x="445" y="655"/>
                </a:cubicBezTo>
                <a:cubicBezTo>
                  <a:pt x="490" y="699"/>
                  <a:pt x="490" y="699"/>
                  <a:pt x="490" y="699"/>
                </a:cubicBezTo>
                <a:cubicBezTo>
                  <a:pt x="358" y="699"/>
                  <a:pt x="358" y="699"/>
                  <a:pt x="358" y="699"/>
                </a:cubicBezTo>
                <a:cubicBezTo>
                  <a:pt x="216" y="562"/>
                  <a:pt x="216" y="562"/>
                  <a:pt x="216" y="562"/>
                </a:cubicBezTo>
                <a:cubicBezTo>
                  <a:pt x="255" y="503"/>
                  <a:pt x="213" y="424"/>
                  <a:pt x="142" y="424"/>
                </a:cubicBezTo>
                <a:cubicBezTo>
                  <a:pt x="0" y="424"/>
                  <a:pt x="45" y="655"/>
                  <a:pt x="179" y="594"/>
                </a:cubicBezTo>
                <a:cubicBezTo>
                  <a:pt x="338" y="748"/>
                  <a:pt x="338" y="748"/>
                  <a:pt x="338" y="748"/>
                </a:cubicBezTo>
                <a:cubicBezTo>
                  <a:pt x="541" y="748"/>
                  <a:pt x="541" y="748"/>
                  <a:pt x="541" y="748"/>
                </a:cubicBezTo>
                <a:cubicBezTo>
                  <a:pt x="661" y="864"/>
                  <a:pt x="661" y="864"/>
                  <a:pt x="661" y="864"/>
                </a:cubicBezTo>
                <a:cubicBezTo>
                  <a:pt x="661" y="1322"/>
                  <a:pt x="661" y="1322"/>
                  <a:pt x="661" y="1322"/>
                </a:cubicBezTo>
                <a:cubicBezTo>
                  <a:pt x="21" y="1322"/>
                  <a:pt x="21" y="1322"/>
                  <a:pt x="21" y="1322"/>
                </a:cubicBezTo>
                <a:cubicBezTo>
                  <a:pt x="21" y="1377"/>
                  <a:pt x="21" y="1377"/>
                  <a:pt x="21" y="1377"/>
                </a:cubicBezTo>
                <a:cubicBezTo>
                  <a:pt x="710" y="1377"/>
                  <a:pt x="710" y="1377"/>
                  <a:pt x="710" y="1377"/>
                </a:cubicBezTo>
                <a:cubicBezTo>
                  <a:pt x="710" y="844"/>
                  <a:pt x="710" y="844"/>
                  <a:pt x="710" y="844"/>
                </a:cubicBezTo>
                <a:lnTo>
                  <a:pt x="495" y="634"/>
                </a:lnTo>
                <a:close/>
                <a:moveTo>
                  <a:pt x="306" y="56"/>
                </a:moveTo>
                <a:cubicBezTo>
                  <a:pt x="323" y="46"/>
                  <a:pt x="343" y="48"/>
                  <a:pt x="357" y="61"/>
                </a:cubicBezTo>
                <a:cubicBezTo>
                  <a:pt x="377" y="81"/>
                  <a:pt x="371" y="124"/>
                  <a:pt x="333" y="128"/>
                </a:cubicBezTo>
                <a:cubicBezTo>
                  <a:pt x="284" y="128"/>
                  <a:pt x="276" y="76"/>
                  <a:pt x="306" y="56"/>
                </a:cubicBezTo>
                <a:close/>
                <a:moveTo>
                  <a:pt x="142" y="553"/>
                </a:moveTo>
                <a:cubicBezTo>
                  <a:pt x="132" y="553"/>
                  <a:pt x="122" y="549"/>
                  <a:pt x="114" y="541"/>
                </a:cubicBezTo>
                <a:cubicBezTo>
                  <a:pt x="90" y="517"/>
                  <a:pt x="105" y="473"/>
                  <a:pt x="142" y="473"/>
                </a:cubicBezTo>
                <a:cubicBezTo>
                  <a:pt x="165" y="473"/>
                  <a:pt x="182" y="490"/>
                  <a:pt x="182" y="513"/>
                </a:cubicBezTo>
                <a:cubicBezTo>
                  <a:pt x="182" y="538"/>
                  <a:pt x="162" y="553"/>
                  <a:pt x="142" y="553"/>
                </a:cubicBezTo>
                <a:close/>
                <a:moveTo>
                  <a:pt x="470" y="300"/>
                </a:moveTo>
                <a:cubicBezTo>
                  <a:pt x="450" y="300"/>
                  <a:pt x="430" y="287"/>
                  <a:pt x="430" y="261"/>
                </a:cubicBezTo>
                <a:cubicBezTo>
                  <a:pt x="430" y="209"/>
                  <a:pt x="509" y="209"/>
                  <a:pt x="509" y="261"/>
                </a:cubicBezTo>
                <a:cubicBezTo>
                  <a:pt x="509" y="287"/>
                  <a:pt x="490" y="300"/>
                  <a:pt x="470" y="3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4"/>
          <p:cNvSpPr/>
          <p:nvPr/>
        </p:nvSpPr>
        <p:spPr>
          <a:xfrm>
            <a:off x="6006189" y="5204400"/>
            <a:ext cx="774709" cy="774706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4"/>
          <p:cNvSpPr/>
          <p:nvPr/>
        </p:nvSpPr>
        <p:spPr>
          <a:xfrm>
            <a:off x="8298638" y="2619609"/>
            <a:ext cx="1610319" cy="3047669"/>
          </a:xfrm>
          <a:custGeom>
            <a:avLst/>
            <a:gdLst/>
            <a:ahLst/>
            <a:cxnLst/>
            <a:rect l="l" t="t" r="r" b="b"/>
            <a:pathLst>
              <a:path w="694" h="1314" extrusionOk="0">
                <a:moveTo>
                  <a:pt x="694" y="1259"/>
                </a:moveTo>
                <a:cubicBezTo>
                  <a:pt x="49" y="1259"/>
                  <a:pt x="49" y="1259"/>
                  <a:pt x="49" y="1259"/>
                </a:cubicBezTo>
                <a:cubicBezTo>
                  <a:pt x="49" y="822"/>
                  <a:pt x="49" y="822"/>
                  <a:pt x="49" y="822"/>
                </a:cubicBezTo>
                <a:cubicBezTo>
                  <a:pt x="63" y="812"/>
                  <a:pt x="63" y="812"/>
                  <a:pt x="63" y="812"/>
                </a:cubicBezTo>
                <a:cubicBezTo>
                  <a:pt x="210" y="812"/>
                  <a:pt x="210" y="812"/>
                  <a:pt x="210" y="812"/>
                </a:cubicBezTo>
                <a:cubicBezTo>
                  <a:pt x="441" y="689"/>
                  <a:pt x="441" y="689"/>
                  <a:pt x="441" y="689"/>
                </a:cubicBezTo>
                <a:cubicBezTo>
                  <a:pt x="496" y="745"/>
                  <a:pt x="593" y="706"/>
                  <a:pt x="593" y="626"/>
                </a:cubicBezTo>
                <a:cubicBezTo>
                  <a:pt x="593" y="496"/>
                  <a:pt x="389" y="518"/>
                  <a:pt x="417" y="645"/>
                </a:cubicBezTo>
                <a:cubicBezTo>
                  <a:pt x="197" y="762"/>
                  <a:pt x="197" y="762"/>
                  <a:pt x="197" y="762"/>
                </a:cubicBezTo>
                <a:cubicBezTo>
                  <a:pt x="128" y="762"/>
                  <a:pt x="128" y="762"/>
                  <a:pt x="128" y="762"/>
                </a:cubicBezTo>
                <a:cubicBezTo>
                  <a:pt x="529" y="460"/>
                  <a:pt x="529" y="460"/>
                  <a:pt x="529" y="460"/>
                </a:cubicBezTo>
                <a:cubicBezTo>
                  <a:pt x="529" y="174"/>
                  <a:pt x="529" y="174"/>
                  <a:pt x="529" y="174"/>
                </a:cubicBezTo>
                <a:cubicBezTo>
                  <a:pt x="627" y="146"/>
                  <a:pt x="607" y="0"/>
                  <a:pt x="504" y="0"/>
                </a:cubicBezTo>
                <a:cubicBezTo>
                  <a:pt x="401" y="0"/>
                  <a:pt x="381" y="146"/>
                  <a:pt x="479" y="174"/>
                </a:cubicBezTo>
                <a:cubicBezTo>
                  <a:pt x="479" y="435"/>
                  <a:pt x="479" y="435"/>
                  <a:pt x="479" y="435"/>
                </a:cubicBezTo>
                <a:cubicBezTo>
                  <a:pt x="175" y="664"/>
                  <a:pt x="175" y="664"/>
                  <a:pt x="175" y="664"/>
                </a:cubicBezTo>
                <a:cubicBezTo>
                  <a:pt x="175" y="494"/>
                  <a:pt x="175" y="494"/>
                  <a:pt x="175" y="494"/>
                </a:cubicBezTo>
                <a:cubicBezTo>
                  <a:pt x="332" y="382"/>
                  <a:pt x="332" y="382"/>
                  <a:pt x="332" y="382"/>
                </a:cubicBezTo>
                <a:cubicBezTo>
                  <a:pt x="332" y="259"/>
                  <a:pt x="332" y="259"/>
                  <a:pt x="332" y="259"/>
                </a:cubicBezTo>
                <a:cubicBezTo>
                  <a:pt x="430" y="230"/>
                  <a:pt x="409" y="84"/>
                  <a:pt x="307" y="84"/>
                </a:cubicBezTo>
                <a:cubicBezTo>
                  <a:pt x="204" y="84"/>
                  <a:pt x="184" y="230"/>
                  <a:pt x="282" y="259"/>
                </a:cubicBezTo>
                <a:cubicBezTo>
                  <a:pt x="282" y="357"/>
                  <a:pt x="282" y="357"/>
                  <a:pt x="282" y="357"/>
                </a:cubicBezTo>
                <a:cubicBezTo>
                  <a:pt x="126" y="469"/>
                  <a:pt x="126" y="469"/>
                  <a:pt x="126" y="469"/>
                </a:cubicBezTo>
                <a:cubicBezTo>
                  <a:pt x="126" y="702"/>
                  <a:pt x="126" y="702"/>
                  <a:pt x="126" y="702"/>
                </a:cubicBezTo>
                <a:cubicBezTo>
                  <a:pt x="0" y="797"/>
                  <a:pt x="0" y="797"/>
                  <a:pt x="0" y="797"/>
                </a:cubicBezTo>
                <a:cubicBezTo>
                  <a:pt x="0" y="1314"/>
                  <a:pt x="0" y="1314"/>
                  <a:pt x="0" y="1314"/>
                </a:cubicBezTo>
                <a:cubicBezTo>
                  <a:pt x="694" y="1314"/>
                  <a:pt x="694" y="1314"/>
                  <a:pt x="694" y="1314"/>
                </a:cubicBezTo>
                <a:lnTo>
                  <a:pt x="694" y="1259"/>
                </a:lnTo>
                <a:close/>
                <a:moveTo>
                  <a:pt x="504" y="587"/>
                </a:moveTo>
                <a:cubicBezTo>
                  <a:pt x="527" y="587"/>
                  <a:pt x="544" y="604"/>
                  <a:pt x="544" y="626"/>
                </a:cubicBezTo>
                <a:cubicBezTo>
                  <a:pt x="544" y="649"/>
                  <a:pt x="527" y="666"/>
                  <a:pt x="504" y="666"/>
                </a:cubicBezTo>
                <a:cubicBezTo>
                  <a:pt x="481" y="666"/>
                  <a:pt x="464" y="649"/>
                  <a:pt x="464" y="626"/>
                </a:cubicBezTo>
                <a:cubicBezTo>
                  <a:pt x="464" y="604"/>
                  <a:pt x="481" y="587"/>
                  <a:pt x="504" y="587"/>
                </a:cubicBezTo>
                <a:close/>
                <a:moveTo>
                  <a:pt x="504" y="50"/>
                </a:moveTo>
                <a:cubicBezTo>
                  <a:pt x="557" y="50"/>
                  <a:pt x="557" y="128"/>
                  <a:pt x="504" y="128"/>
                </a:cubicBezTo>
                <a:cubicBezTo>
                  <a:pt x="451" y="128"/>
                  <a:pt x="451" y="50"/>
                  <a:pt x="504" y="50"/>
                </a:cubicBezTo>
                <a:close/>
                <a:moveTo>
                  <a:pt x="307" y="134"/>
                </a:moveTo>
                <a:cubicBezTo>
                  <a:pt x="359" y="134"/>
                  <a:pt x="359" y="213"/>
                  <a:pt x="307" y="213"/>
                </a:cubicBezTo>
                <a:cubicBezTo>
                  <a:pt x="255" y="213"/>
                  <a:pt x="255" y="134"/>
                  <a:pt x="307" y="134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4"/>
          <p:cNvSpPr/>
          <p:nvPr/>
        </p:nvSpPr>
        <p:spPr>
          <a:xfrm>
            <a:off x="9516730" y="5214145"/>
            <a:ext cx="774709" cy="777145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4"/>
          <p:cNvSpPr/>
          <p:nvPr/>
        </p:nvSpPr>
        <p:spPr>
          <a:xfrm>
            <a:off x="7592144" y="2000817"/>
            <a:ext cx="1571340" cy="4809030"/>
          </a:xfrm>
          <a:custGeom>
            <a:avLst/>
            <a:gdLst/>
            <a:ahLst/>
            <a:cxnLst/>
            <a:rect l="l" t="t" r="r" b="b"/>
            <a:pathLst>
              <a:path w="677" h="2073" extrusionOk="0">
                <a:moveTo>
                  <a:pt x="256" y="2073"/>
                </a:moveTo>
                <a:cubicBezTo>
                  <a:pt x="256" y="841"/>
                  <a:pt x="256" y="841"/>
                  <a:pt x="256" y="841"/>
                </a:cubicBezTo>
                <a:cubicBezTo>
                  <a:pt x="381" y="722"/>
                  <a:pt x="381" y="722"/>
                  <a:pt x="381" y="722"/>
                </a:cubicBezTo>
                <a:cubicBezTo>
                  <a:pt x="381" y="348"/>
                  <a:pt x="381" y="348"/>
                  <a:pt x="381" y="348"/>
                </a:cubicBezTo>
                <a:cubicBezTo>
                  <a:pt x="501" y="217"/>
                  <a:pt x="501" y="217"/>
                  <a:pt x="501" y="217"/>
                </a:cubicBezTo>
                <a:cubicBezTo>
                  <a:pt x="635" y="274"/>
                  <a:pt x="677" y="46"/>
                  <a:pt x="536" y="46"/>
                </a:cubicBezTo>
                <a:cubicBezTo>
                  <a:pt x="464" y="46"/>
                  <a:pt x="422" y="127"/>
                  <a:pt x="463" y="186"/>
                </a:cubicBezTo>
                <a:cubicBezTo>
                  <a:pt x="331" y="329"/>
                  <a:pt x="331" y="329"/>
                  <a:pt x="331" y="329"/>
                </a:cubicBezTo>
                <a:cubicBezTo>
                  <a:pt x="331" y="701"/>
                  <a:pt x="331" y="701"/>
                  <a:pt x="331" y="701"/>
                </a:cubicBezTo>
                <a:cubicBezTo>
                  <a:pt x="207" y="820"/>
                  <a:pt x="207" y="820"/>
                  <a:pt x="207" y="820"/>
                </a:cubicBezTo>
                <a:cubicBezTo>
                  <a:pt x="207" y="855"/>
                  <a:pt x="207" y="855"/>
                  <a:pt x="207" y="855"/>
                </a:cubicBezTo>
                <a:cubicBezTo>
                  <a:pt x="120" y="772"/>
                  <a:pt x="120" y="772"/>
                  <a:pt x="120" y="772"/>
                </a:cubicBezTo>
                <a:cubicBezTo>
                  <a:pt x="120" y="580"/>
                  <a:pt x="120" y="580"/>
                  <a:pt x="120" y="580"/>
                </a:cubicBezTo>
                <a:cubicBezTo>
                  <a:pt x="122" y="582"/>
                  <a:pt x="122" y="582"/>
                  <a:pt x="122" y="582"/>
                </a:cubicBezTo>
                <a:cubicBezTo>
                  <a:pt x="281" y="452"/>
                  <a:pt x="281" y="452"/>
                  <a:pt x="281" y="452"/>
                </a:cubicBezTo>
                <a:cubicBezTo>
                  <a:pt x="281" y="172"/>
                  <a:pt x="281" y="172"/>
                  <a:pt x="281" y="172"/>
                </a:cubicBezTo>
                <a:cubicBezTo>
                  <a:pt x="371" y="135"/>
                  <a:pt x="344" y="0"/>
                  <a:pt x="247" y="0"/>
                </a:cubicBezTo>
                <a:cubicBezTo>
                  <a:pt x="198" y="0"/>
                  <a:pt x="158" y="40"/>
                  <a:pt x="158" y="89"/>
                </a:cubicBezTo>
                <a:cubicBezTo>
                  <a:pt x="158" y="133"/>
                  <a:pt x="190" y="169"/>
                  <a:pt x="232" y="177"/>
                </a:cubicBezTo>
                <a:cubicBezTo>
                  <a:pt x="232" y="428"/>
                  <a:pt x="232" y="428"/>
                  <a:pt x="232" y="428"/>
                </a:cubicBezTo>
                <a:cubicBezTo>
                  <a:pt x="120" y="520"/>
                  <a:pt x="120" y="520"/>
                  <a:pt x="120" y="520"/>
                </a:cubicBezTo>
                <a:cubicBezTo>
                  <a:pt x="120" y="338"/>
                  <a:pt x="120" y="338"/>
                  <a:pt x="120" y="338"/>
                </a:cubicBezTo>
                <a:cubicBezTo>
                  <a:pt x="154" y="325"/>
                  <a:pt x="178" y="293"/>
                  <a:pt x="178" y="255"/>
                </a:cubicBezTo>
                <a:cubicBezTo>
                  <a:pt x="178" y="137"/>
                  <a:pt x="0" y="137"/>
                  <a:pt x="0" y="255"/>
                </a:cubicBezTo>
                <a:cubicBezTo>
                  <a:pt x="0" y="297"/>
                  <a:pt x="30" y="333"/>
                  <a:pt x="71" y="342"/>
                </a:cubicBezTo>
                <a:cubicBezTo>
                  <a:pt x="71" y="793"/>
                  <a:pt x="71" y="793"/>
                  <a:pt x="71" y="793"/>
                </a:cubicBezTo>
                <a:cubicBezTo>
                  <a:pt x="207" y="923"/>
                  <a:pt x="207" y="923"/>
                  <a:pt x="207" y="923"/>
                </a:cubicBezTo>
                <a:cubicBezTo>
                  <a:pt x="207" y="2073"/>
                  <a:pt x="207" y="2073"/>
                  <a:pt x="207" y="2073"/>
                </a:cubicBezTo>
                <a:lnTo>
                  <a:pt x="256" y="2073"/>
                </a:lnTo>
                <a:close/>
                <a:moveTo>
                  <a:pt x="536" y="95"/>
                </a:moveTo>
                <a:cubicBezTo>
                  <a:pt x="593" y="95"/>
                  <a:pt x="582" y="176"/>
                  <a:pt x="538" y="176"/>
                </a:cubicBezTo>
                <a:cubicBezTo>
                  <a:pt x="532" y="176"/>
                  <a:pt x="526" y="174"/>
                  <a:pt x="518" y="171"/>
                </a:cubicBezTo>
                <a:cubicBezTo>
                  <a:pt x="502" y="155"/>
                  <a:pt x="502" y="155"/>
                  <a:pt x="502" y="155"/>
                </a:cubicBezTo>
                <a:cubicBezTo>
                  <a:pt x="486" y="128"/>
                  <a:pt x="506" y="95"/>
                  <a:pt x="536" y="95"/>
                </a:cubicBezTo>
                <a:close/>
                <a:moveTo>
                  <a:pt x="208" y="89"/>
                </a:moveTo>
                <a:cubicBezTo>
                  <a:pt x="208" y="68"/>
                  <a:pt x="226" y="50"/>
                  <a:pt x="247" y="50"/>
                </a:cubicBezTo>
                <a:cubicBezTo>
                  <a:pt x="269" y="50"/>
                  <a:pt x="287" y="68"/>
                  <a:pt x="287" y="89"/>
                </a:cubicBezTo>
                <a:cubicBezTo>
                  <a:pt x="287" y="111"/>
                  <a:pt x="269" y="129"/>
                  <a:pt x="247" y="129"/>
                </a:cubicBezTo>
                <a:cubicBezTo>
                  <a:pt x="226" y="129"/>
                  <a:pt x="208" y="111"/>
                  <a:pt x="208" y="89"/>
                </a:cubicBezTo>
                <a:close/>
                <a:moveTo>
                  <a:pt x="104" y="291"/>
                </a:moveTo>
                <a:cubicBezTo>
                  <a:pt x="74" y="291"/>
                  <a:pt x="74" y="291"/>
                  <a:pt x="74" y="291"/>
                </a:cubicBezTo>
                <a:cubicBezTo>
                  <a:pt x="36" y="276"/>
                  <a:pt x="43" y="215"/>
                  <a:pt x="89" y="215"/>
                </a:cubicBezTo>
                <a:cubicBezTo>
                  <a:pt x="135" y="215"/>
                  <a:pt x="142" y="276"/>
                  <a:pt x="104" y="291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4"/>
          <p:cNvSpPr/>
          <p:nvPr/>
        </p:nvSpPr>
        <p:spPr>
          <a:xfrm>
            <a:off x="7738316" y="6273885"/>
            <a:ext cx="777145" cy="774706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44494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4"/>
          <p:cNvSpPr txBox="1"/>
          <p:nvPr/>
        </p:nvSpPr>
        <p:spPr>
          <a:xfrm>
            <a:off x="10516564" y="5009258"/>
            <a:ext cx="447047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Repetitive Tasks</a:t>
            </a:r>
            <a:endParaRPr sz="2200" b="1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Manual tasks that follow logical steps to lead to a conclusion</a:t>
            </a:r>
            <a:endParaRPr sz="2200" b="0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14"/>
          <p:cNvSpPr txBox="1"/>
          <p:nvPr/>
        </p:nvSpPr>
        <p:spPr>
          <a:xfrm>
            <a:off x="9592897" y="5318447"/>
            <a:ext cx="622368" cy="56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3"/>
              <a:buFont typeface="Arial"/>
              <a:buNone/>
            </a:pPr>
            <a:r>
              <a:rPr lang="en-US" sz="213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4"/>
          <p:cNvSpPr txBox="1"/>
          <p:nvPr/>
        </p:nvSpPr>
        <p:spPr>
          <a:xfrm>
            <a:off x="7815700" y="6376972"/>
            <a:ext cx="622368" cy="56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3"/>
              <a:buFont typeface="Arial"/>
              <a:buNone/>
            </a:pPr>
            <a:r>
              <a:rPr lang="en-US" sz="213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4"/>
          <p:cNvSpPr txBox="1"/>
          <p:nvPr/>
        </p:nvSpPr>
        <p:spPr>
          <a:xfrm>
            <a:off x="6082356" y="5318447"/>
            <a:ext cx="622368" cy="568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3"/>
              <a:buFont typeface="Arial"/>
              <a:buNone/>
            </a:pPr>
            <a:r>
              <a:rPr lang="en-US" sz="2133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4"/>
          <p:cNvSpPr txBox="1"/>
          <p:nvPr/>
        </p:nvSpPr>
        <p:spPr>
          <a:xfrm>
            <a:off x="1268964" y="5020220"/>
            <a:ext cx="439656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Superhuman Tasks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000"/>
              <a:buFont typeface="Arial"/>
              <a:buNone/>
            </a:pPr>
            <a:r>
              <a:rPr lang="en-US" sz="2200" b="0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Tasks that are very challenging for humans but easy for machines</a:t>
            </a:r>
            <a:r>
              <a:rPr lang="en-US" sz="2000" b="0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2000" b="0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000" b="0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14"/>
          <p:cNvSpPr txBox="1"/>
          <p:nvPr/>
        </p:nvSpPr>
        <p:spPr>
          <a:xfrm>
            <a:off x="4978679" y="7217366"/>
            <a:ext cx="6639918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Data-Intensive Tasks </a:t>
            </a:r>
            <a:br>
              <a:rPr lang="en-US" sz="2200" b="1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1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000"/>
              <a:buFont typeface="Arial"/>
              <a:buNone/>
            </a:pPr>
            <a:r>
              <a:rPr lang="en-US" sz="2200" b="0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Tasks involving analyzing large amounts of data</a:t>
            </a:r>
            <a:endParaRPr sz="2200" b="0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94E"/>
              </a:buClr>
              <a:buSzPts val="2000"/>
              <a:buFont typeface="Arial"/>
              <a:buNone/>
            </a:pPr>
            <a:r>
              <a:rPr lang="en-US" sz="2200" b="0" i="0" u="none" strike="noStrike" cap="none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and looking for patterns and anomaly</a:t>
            </a:r>
            <a:endParaRPr sz="2200" b="0" i="0" u="none" strike="noStrike" cap="none">
              <a:solidFill>
                <a:srgbClr val="44494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5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Advantages of AI</a:t>
            </a:r>
            <a:endParaRPr/>
          </a:p>
        </p:txBody>
      </p:sp>
      <p:pic>
        <p:nvPicPr>
          <p:cNvPr id="589" name="Google Shape;58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7373" y="665849"/>
            <a:ext cx="4907349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15"/>
          <p:cNvSpPr/>
          <p:nvPr/>
        </p:nvSpPr>
        <p:spPr>
          <a:xfrm>
            <a:off x="6628729" y="3397468"/>
            <a:ext cx="2913926" cy="2755184"/>
          </a:xfrm>
          <a:custGeom>
            <a:avLst/>
            <a:gdLst/>
            <a:ahLst/>
            <a:cxnLst/>
            <a:rect l="l" t="t" r="r" b="b"/>
            <a:pathLst>
              <a:path w="21477" h="21600" extrusionOk="0">
                <a:moveTo>
                  <a:pt x="16686" y="875"/>
                </a:moveTo>
                <a:cubicBezTo>
                  <a:pt x="16440" y="398"/>
                  <a:pt x="15844" y="0"/>
                  <a:pt x="15353" y="0"/>
                </a:cubicBezTo>
                <a:lnTo>
                  <a:pt x="6125" y="0"/>
                </a:lnTo>
                <a:cubicBezTo>
                  <a:pt x="5634" y="0"/>
                  <a:pt x="5038" y="398"/>
                  <a:pt x="4792" y="875"/>
                </a:cubicBezTo>
                <a:lnTo>
                  <a:pt x="185" y="9931"/>
                </a:lnTo>
                <a:cubicBezTo>
                  <a:pt x="-61" y="10409"/>
                  <a:pt x="-61" y="11191"/>
                  <a:pt x="185" y="11669"/>
                </a:cubicBezTo>
                <a:lnTo>
                  <a:pt x="4792" y="20725"/>
                </a:lnTo>
                <a:cubicBezTo>
                  <a:pt x="5038" y="21202"/>
                  <a:pt x="5634" y="21600"/>
                  <a:pt x="6125" y="21600"/>
                </a:cubicBezTo>
                <a:lnTo>
                  <a:pt x="15353" y="21600"/>
                </a:lnTo>
                <a:cubicBezTo>
                  <a:pt x="15844" y="21600"/>
                  <a:pt x="16440" y="21202"/>
                  <a:pt x="16686" y="20725"/>
                </a:cubicBezTo>
                <a:lnTo>
                  <a:pt x="21293" y="11669"/>
                </a:lnTo>
                <a:cubicBezTo>
                  <a:pt x="21539" y="11191"/>
                  <a:pt x="21539" y="10409"/>
                  <a:pt x="21293" y="9931"/>
                </a:cubicBezTo>
                <a:lnTo>
                  <a:pt x="16686" y="875"/>
                </a:lnTo>
              </a:path>
            </a:pathLst>
          </a:custGeom>
          <a:solidFill>
            <a:srgbClr val="D3D3D3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5"/>
          <p:cNvSpPr/>
          <p:nvPr/>
        </p:nvSpPr>
        <p:spPr>
          <a:xfrm>
            <a:off x="7675932" y="4902755"/>
            <a:ext cx="2479972" cy="27264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998" y="6405"/>
                </a:moveTo>
                <a:lnTo>
                  <a:pt x="13115" y="0"/>
                </a:lnTo>
                <a:lnTo>
                  <a:pt x="9231" y="6405"/>
                </a:lnTo>
                <a:lnTo>
                  <a:pt x="8610" y="7437"/>
                </a:lnTo>
                <a:lnTo>
                  <a:pt x="4243" y="14632"/>
                </a:lnTo>
                <a:lnTo>
                  <a:pt x="3621" y="15637"/>
                </a:lnTo>
                <a:lnTo>
                  <a:pt x="0" y="21600"/>
                </a:lnTo>
                <a:lnTo>
                  <a:pt x="13294" y="21600"/>
                </a:lnTo>
                <a:cubicBezTo>
                  <a:pt x="15381" y="21600"/>
                  <a:pt x="17938" y="20166"/>
                  <a:pt x="18974" y="18424"/>
                </a:cubicBezTo>
                <a:lnTo>
                  <a:pt x="21600" y="14016"/>
                </a:lnTo>
                <a:lnTo>
                  <a:pt x="17606" y="7437"/>
                </a:lnTo>
                <a:lnTo>
                  <a:pt x="16998" y="6405"/>
                </a:lnTo>
                <a:close/>
              </a:path>
            </a:pathLst>
          </a:custGeom>
          <a:solidFill>
            <a:srgbClr val="D9126B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5"/>
          <p:cNvSpPr/>
          <p:nvPr/>
        </p:nvSpPr>
        <p:spPr>
          <a:xfrm>
            <a:off x="5121389" y="3008461"/>
            <a:ext cx="2320114" cy="2702754"/>
          </a:xfrm>
          <a:custGeom>
            <a:avLst/>
            <a:gdLst/>
            <a:ahLst/>
            <a:cxnLst/>
            <a:rect l="l" t="t" r="r" b="b"/>
            <a:pathLst>
              <a:path w="21327" h="21600" extrusionOk="0">
                <a:moveTo>
                  <a:pt x="13130" y="21600"/>
                </a:moveTo>
                <a:lnTo>
                  <a:pt x="21327" y="21600"/>
                </a:lnTo>
                <a:lnTo>
                  <a:pt x="17229" y="15139"/>
                </a:lnTo>
                <a:lnTo>
                  <a:pt x="17229" y="15139"/>
                </a:lnTo>
                <a:lnTo>
                  <a:pt x="16572" y="14112"/>
                </a:lnTo>
                <a:lnTo>
                  <a:pt x="11818" y="6637"/>
                </a:lnTo>
                <a:lnTo>
                  <a:pt x="11161" y="5596"/>
                </a:lnTo>
                <a:lnTo>
                  <a:pt x="7603" y="0"/>
                </a:lnTo>
                <a:lnTo>
                  <a:pt x="821" y="10908"/>
                </a:lnTo>
                <a:cubicBezTo>
                  <a:pt x="-273" y="12665"/>
                  <a:pt x="-273" y="15558"/>
                  <a:pt x="821" y="17315"/>
                </a:cubicBezTo>
                <a:lnTo>
                  <a:pt x="3490" y="21586"/>
                </a:lnTo>
                <a:lnTo>
                  <a:pt x="11832" y="21586"/>
                </a:lnTo>
                <a:lnTo>
                  <a:pt x="13130" y="21586"/>
                </a:lnTo>
                <a:close/>
              </a:path>
            </a:pathLst>
          </a:custGeom>
          <a:solidFill>
            <a:srgbClr val="B1DB15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5"/>
          <p:cNvSpPr/>
          <p:nvPr/>
        </p:nvSpPr>
        <p:spPr>
          <a:xfrm>
            <a:off x="7660066" y="1926009"/>
            <a:ext cx="2944866" cy="17877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154" y="12179"/>
                </a:moveTo>
                <a:lnTo>
                  <a:pt x="0" y="21600"/>
                </a:lnTo>
                <a:lnTo>
                  <a:pt x="6319" y="21600"/>
                </a:lnTo>
                <a:lnTo>
                  <a:pt x="7355" y="21600"/>
                </a:lnTo>
                <a:lnTo>
                  <a:pt x="14943" y="21600"/>
                </a:lnTo>
                <a:lnTo>
                  <a:pt x="15979" y="21600"/>
                </a:lnTo>
                <a:lnTo>
                  <a:pt x="21600" y="21600"/>
                </a:lnTo>
                <a:lnTo>
                  <a:pt x="16084" y="4843"/>
                </a:lnTo>
                <a:cubicBezTo>
                  <a:pt x="15211" y="2187"/>
                  <a:pt x="13058" y="0"/>
                  <a:pt x="11300" y="0"/>
                </a:cubicBezTo>
                <a:lnTo>
                  <a:pt x="7227" y="0"/>
                </a:lnTo>
                <a:lnTo>
                  <a:pt x="3666" y="10647"/>
                </a:lnTo>
                <a:lnTo>
                  <a:pt x="3154" y="12179"/>
                </a:lnTo>
                <a:close/>
              </a:path>
            </a:pathLst>
          </a:custGeom>
          <a:solidFill>
            <a:srgbClr val="25D1F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5"/>
          <p:cNvSpPr/>
          <p:nvPr/>
        </p:nvSpPr>
        <p:spPr>
          <a:xfrm>
            <a:off x="6025793" y="1926008"/>
            <a:ext cx="2479972" cy="27264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602" y="15195"/>
                </a:moveTo>
                <a:lnTo>
                  <a:pt x="8485" y="21600"/>
                </a:lnTo>
                <a:lnTo>
                  <a:pt x="12369" y="15195"/>
                </a:lnTo>
                <a:lnTo>
                  <a:pt x="12990" y="14163"/>
                </a:lnTo>
                <a:lnTo>
                  <a:pt x="17357" y="6968"/>
                </a:lnTo>
                <a:lnTo>
                  <a:pt x="17965" y="5949"/>
                </a:lnTo>
                <a:lnTo>
                  <a:pt x="21600" y="0"/>
                </a:lnTo>
                <a:lnTo>
                  <a:pt x="8306" y="0"/>
                </a:lnTo>
                <a:cubicBezTo>
                  <a:pt x="6219" y="0"/>
                  <a:pt x="3662" y="1434"/>
                  <a:pt x="2626" y="3176"/>
                </a:cubicBezTo>
                <a:lnTo>
                  <a:pt x="0" y="7584"/>
                </a:lnTo>
                <a:lnTo>
                  <a:pt x="3994" y="14163"/>
                </a:lnTo>
                <a:lnTo>
                  <a:pt x="4602" y="15195"/>
                </a:lnTo>
                <a:close/>
              </a:path>
            </a:pathLst>
          </a:custGeom>
          <a:solidFill>
            <a:srgbClr val="FFE2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5"/>
          <p:cNvSpPr/>
          <p:nvPr/>
        </p:nvSpPr>
        <p:spPr>
          <a:xfrm>
            <a:off x="5565657" y="5849903"/>
            <a:ext cx="2944866" cy="17877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446" y="9421"/>
                </a:moveTo>
                <a:lnTo>
                  <a:pt x="21600" y="0"/>
                </a:lnTo>
                <a:lnTo>
                  <a:pt x="15281" y="0"/>
                </a:lnTo>
                <a:lnTo>
                  <a:pt x="14256" y="0"/>
                </a:lnTo>
                <a:lnTo>
                  <a:pt x="6669" y="0"/>
                </a:lnTo>
                <a:lnTo>
                  <a:pt x="5633" y="0"/>
                </a:lnTo>
                <a:lnTo>
                  <a:pt x="0" y="0"/>
                </a:lnTo>
                <a:lnTo>
                  <a:pt x="5516" y="16757"/>
                </a:lnTo>
                <a:cubicBezTo>
                  <a:pt x="6389" y="19413"/>
                  <a:pt x="8542" y="21600"/>
                  <a:pt x="10300" y="21600"/>
                </a:cubicBezTo>
                <a:lnTo>
                  <a:pt x="14373" y="21600"/>
                </a:lnTo>
                <a:lnTo>
                  <a:pt x="17934" y="10953"/>
                </a:lnTo>
                <a:lnTo>
                  <a:pt x="18446" y="9421"/>
                </a:lnTo>
                <a:close/>
              </a:path>
            </a:pathLst>
          </a:custGeom>
          <a:solidFill>
            <a:srgbClr val="FE76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5"/>
          <p:cNvSpPr/>
          <p:nvPr/>
        </p:nvSpPr>
        <p:spPr>
          <a:xfrm>
            <a:off x="8739004" y="3837215"/>
            <a:ext cx="2321700" cy="2702754"/>
          </a:xfrm>
          <a:custGeom>
            <a:avLst/>
            <a:gdLst/>
            <a:ahLst/>
            <a:cxnLst/>
            <a:rect l="l" t="t" r="r" b="b"/>
            <a:pathLst>
              <a:path w="21327" h="21600" extrusionOk="0">
                <a:moveTo>
                  <a:pt x="8191" y="0"/>
                </a:moveTo>
                <a:lnTo>
                  <a:pt x="0" y="0"/>
                </a:lnTo>
                <a:lnTo>
                  <a:pt x="4096" y="6461"/>
                </a:lnTo>
                <a:lnTo>
                  <a:pt x="4751" y="7488"/>
                </a:lnTo>
                <a:lnTo>
                  <a:pt x="9503" y="14963"/>
                </a:lnTo>
                <a:lnTo>
                  <a:pt x="10159" y="16004"/>
                </a:lnTo>
                <a:lnTo>
                  <a:pt x="13715" y="21600"/>
                </a:lnTo>
                <a:lnTo>
                  <a:pt x="20507" y="10692"/>
                </a:lnTo>
                <a:cubicBezTo>
                  <a:pt x="21600" y="8935"/>
                  <a:pt x="21600" y="6042"/>
                  <a:pt x="20507" y="4285"/>
                </a:cubicBezTo>
                <a:lnTo>
                  <a:pt x="17840" y="14"/>
                </a:lnTo>
                <a:lnTo>
                  <a:pt x="9503" y="14"/>
                </a:lnTo>
                <a:lnTo>
                  <a:pt x="8191" y="14"/>
                </a:lnTo>
                <a:close/>
              </a:path>
            </a:pathLst>
          </a:custGeom>
          <a:solidFill>
            <a:srgbClr val="00A89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5"/>
          <p:cNvSpPr/>
          <p:nvPr/>
        </p:nvSpPr>
        <p:spPr>
          <a:xfrm>
            <a:off x="8492685" y="4902755"/>
            <a:ext cx="854004" cy="1249897"/>
          </a:xfrm>
          <a:custGeom>
            <a:avLst/>
            <a:gdLst/>
            <a:ahLst/>
            <a:cxnLst/>
            <a:rect l="l" t="t" r="r" b="b"/>
            <a:pathLst>
              <a:path w="683559" h="938531" extrusionOk="0">
                <a:moveTo>
                  <a:pt x="551510" y="0"/>
                </a:moveTo>
                <a:lnTo>
                  <a:pt x="683559" y="224644"/>
                </a:lnTo>
                <a:lnTo>
                  <a:pt x="320123" y="854724"/>
                </a:lnTo>
                <a:cubicBezTo>
                  <a:pt x="293408" y="900411"/>
                  <a:pt x="228684" y="938531"/>
                  <a:pt x="175362" y="938531"/>
                </a:cubicBezTo>
                <a:lnTo>
                  <a:pt x="0" y="938531"/>
                </a:lnTo>
                <a:lnTo>
                  <a:pt x="137506" y="704877"/>
                </a:lnTo>
                <a:lnTo>
                  <a:pt x="194575" y="607064"/>
                </a:lnTo>
                <a:close/>
              </a:path>
            </a:pathLst>
          </a:custGeom>
          <a:solidFill>
            <a:srgbClr val="A20D5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5"/>
          <p:cNvSpPr/>
          <p:nvPr/>
        </p:nvSpPr>
        <p:spPr>
          <a:xfrm>
            <a:off x="6628729" y="4479922"/>
            <a:ext cx="813567" cy="1239749"/>
          </a:xfrm>
          <a:custGeom>
            <a:avLst/>
            <a:gdLst/>
            <a:ahLst/>
            <a:cxnLst/>
            <a:rect l="l" t="t" r="r" b="b"/>
            <a:pathLst>
              <a:path w="21381" h="21600" extrusionOk="0">
                <a:moveTo>
                  <a:pt x="21381" y="21600"/>
                </a:moveTo>
                <a:lnTo>
                  <a:pt x="12374" y="21600"/>
                </a:lnTo>
                <a:lnTo>
                  <a:pt x="657" y="7220"/>
                </a:lnTo>
                <a:cubicBezTo>
                  <a:pt x="-219" y="6159"/>
                  <a:pt x="-219" y="4420"/>
                  <a:pt x="657" y="3359"/>
                </a:cubicBezTo>
                <a:lnTo>
                  <a:pt x="3409" y="0"/>
                </a:lnTo>
                <a:lnTo>
                  <a:pt x="7829" y="5304"/>
                </a:lnTo>
                <a:lnTo>
                  <a:pt x="9705" y="7544"/>
                </a:lnTo>
                <a:lnTo>
                  <a:pt x="9705" y="7544"/>
                </a:lnTo>
                <a:lnTo>
                  <a:pt x="21381" y="21600"/>
                </a:lnTo>
                <a:close/>
              </a:path>
            </a:pathLst>
          </a:custGeom>
          <a:solidFill>
            <a:srgbClr val="84A40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5"/>
          <p:cNvSpPr/>
          <p:nvPr/>
        </p:nvSpPr>
        <p:spPr>
          <a:xfrm>
            <a:off x="6834997" y="3397468"/>
            <a:ext cx="856805" cy="12515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7280" y="5400"/>
                </a:lnTo>
                <a:lnTo>
                  <a:pt x="15480" y="7648"/>
                </a:lnTo>
                <a:lnTo>
                  <a:pt x="4240" y="21600"/>
                </a:lnTo>
                <a:lnTo>
                  <a:pt x="0" y="16346"/>
                </a:lnTo>
                <a:lnTo>
                  <a:pt x="11360" y="1956"/>
                </a:lnTo>
                <a:cubicBezTo>
                  <a:pt x="12200" y="905"/>
                  <a:pt x="14240" y="29"/>
                  <a:pt x="15920" y="29"/>
                </a:cubicBezTo>
                <a:lnTo>
                  <a:pt x="21600" y="29"/>
                </a:lnTo>
                <a:close/>
              </a:path>
            </a:pathLst>
          </a:custGeom>
          <a:solidFill>
            <a:srgbClr val="BFA9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5"/>
          <p:cNvSpPr/>
          <p:nvPr/>
        </p:nvSpPr>
        <p:spPr>
          <a:xfrm>
            <a:off x="7168198" y="5849902"/>
            <a:ext cx="1345499" cy="312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17"/>
                </a:moveTo>
                <a:lnTo>
                  <a:pt x="18849" y="21600"/>
                </a:lnTo>
                <a:lnTo>
                  <a:pt x="4661" y="21600"/>
                </a:lnTo>
                <a:cubicBezTo>
                  <a:pt x="3592" y="21600"/>
                  <a:pt x="2292" y="18214"/>
                  <a:pt x="1758" y="13894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solidFill>
            <a:srgbClr val="BE5800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5"/>
          <p:cNvSpPr/>
          <p:nvPr/>
        </p:nvSpPr>
        <p:spPr>
          <a:xfrm>
            <a:off x="7660067" y="3397468"/>
            <a:ext cx="1345499" cy="3128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483"/>
                </a:moveTo>
                <a:lnTo>
                  <a:pt x="2751" y="0"/>
                </a:lnTo>
                <a:lnTo>
                  <a:pt x="16939" y="0"/>
                </a:lnTo>
                <a:cubicBezTo>
                  <a:pt x="18008" y="0"/>
                  <a:pt x="19308" y="3386"/>
                  <a:pt x="19842" y="7706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91B8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5"/>
          <p:cNvSpPr/>
          <p:nvPr/>
        </p:nvSpPr>
        <p:spPr>
          <a:xfrm>
            <a:off x="8723138" y="3837215"/>
            <a:ext cx="813770" cy="1241441"/>
          </a:xfrm>
          <a:custGeom>
            <a:avLst/>
            <a:gdLst/>
            <a:ahLst/>
            <a:cxnLst/>
            <a:rect l="l" t="t" r="r" b="b"/>
            <a:pathLst>
              <a:path w="21386" h="21600" extrusionOk="0">
                <a:moveTo>
                  <a:pt x="20766" y="18245"/>
                </a:moveTo>
                <a:lnTo>
                  <a:pt x="18014" y="21600"/>
                </a:lnTo>
                <a:lnTo>
                  <a:pt x="13594" y="16303"/>
                </a:lnTo>
                <a:lnTo>
                  <a:pt x="11717" y="14066"/>
                </a:lnTo>
                <a:lnTo>
                  <a:pt x="0" y="0"/>
                </a:lnTo>
                <a:lnTo>
                  <a:pt x="9007" y="0"/>
                </a:lnTo>
                <a:lnTo>
                  <a:pt x="20724" y="14361"/>
                </a:lnTo>
                <a:cubicBezTo>
                  <a:pt x="21600" y="15450"/>
                  <a:pt x="21600" y="17186"/>
                  <a:pt x="20766" y="18245"/>
                </a:cubicBezTo>
                <a:close/>
              </a:path>
            </a:pathLst>
          </a:custGeom>
          <a:solidFill>
            <a:srgbClr val="007E6C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5"/>
          <p:cNvSpPr/>
          <p:nvPr/>
        </p:nvSpPr>
        <p:spPr>
          <a:xfrm>
            <a:off x="7263397" y="4006348"/>
            <a:ext cx="1640622" cy="1552646"/>
          </a:xfrm>
          <a:custGeom>
            <a:avLst/>
            <a:gdLst/>
            <a:ahLst/>
            <a:cxnLst/>
            <a:rect l="l" t="t" r="r" b="b"/>
            <a:pathLst>
              <a:path w="21475" h="21600" extrusionOk="0">
                <a:moveTo>
                  <a:pt x="16678" y="871"/>
                </a:moveTo>
                <a:cubicBezTo>
                  <a:pt x="16429" y="400"/>
                  <a:pt x="15826" y="0"/>
                  <a:pt x="15349" y="0"/>
                </a:cubicBezTo>
                <a:lnTo>
                  <a:pt x="6127" y="0"/>
                </a:lnTo>
                <a:cubicBezTo>
                  <a:pt x="5650" y="0"/>
                  <a:pt x="5047" y="400"/>
                  <a:pt x="4798" y="871"/>
                </a:cubicBezTo>
                <a:lnTo>
                  <a:pt x="187" y="9929"/>
                </a:lnTo>
                <a:cubicBezTo>
                  <a:pt x="-62" y="10400"/>
                  <a:pt x="-62" y="11200"/>
                  <a:pt x="187" y="11671"/>
                </a:cubicBezTo>
                <a:lnTo>
                  <a:pt x="4798" y="20729"/>
                </a:lnTo>
                <a:cubicBezTo>
                  <a:pt x="5047" y="21200"/>
                  <a:pt x="5650" y="21600"/>
                  <a:pt x="6127" y="21600"/>
                </a:cubicBezTo>
                <a:lnTo>
                  <a:pt x="15349" y="21600"/>
                </a:lnTo>
                <a:cubicBezTo>
                  <a:pt x="15826" y="21600"/>
                  <a:pt x="16429" y="21200"/>
                  <a:pt x="16678" y="20729"/>
                </a:cubicBezTo>
                <a:lnTo>
                  <a:pt x="21289" y="11671"/>
                </a:lnTo>
                <a:cubicBezTo>
                  <a:pt x="21538" y="11200"/>
                  <a:pt x="21538" y="10400"/>
                  <a:pt x="21289" y="9929"/>
                </a:cubicBezTo>
                <a:lnTo>
                  <a:pt x="16678" y="8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5"/>
          <p:cNvSpPr txBox="1"/>
          <p:nvPr/>
        </p:nvSpPr>
        <p:spPr>
          <a:xfrm>
            <a:off x="1209102" y="1972959"/>
            <a:ext cx="3779801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Error Reduction</a:t>
            </a:r>
            <a:endParaRPr sz="14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With incredible precision, accuracy, and speed,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has a low error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rate compared to humans.</a:t>
            </a:r>
            <a:b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5"/>
          <p:cNvSpPr txBox="1"/>
          <p:nvPr/>
        </p:nvSpPr>
        <p:spPr>
          <a:xfrm>
            <a:off x="1121665" y="4572003"/>
            <a:ext cx="37653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Digital Assistants</a:t>
            </a:r>
            <a:endParaRPr sz="14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can assist users in their daily chores and activities.</a:t>
            </a:r>
            <a:endParaRPr sz="20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6" name="Google Shape;606;p15"/>
          <p:cNvSpPr txBox="1"/>
          <p:nvPr/>
        </p:nvSpPr>
        <p:spPr>
          <a:xfrm>
            <a:off x="1209102" y="6483798"/>
            <a:ext cx="3765163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Difficult Explorations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can work in hostile environments that would injure or kill humans to complete dangerous tasks and endure problems.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15"/>
          <p:cNvSpPr txBox="1"/>
          <p:nvPr/>
        </p:nvSpPr>
        <p:spPr>
          <a:xfrm>
            <a:off x="12461276" y="1972959"/>
            <a:ext cx="37797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01C3FF"/>
                </a:solidFill>
                <a:latin typeface="Open Sans"/>
                <a:ea typeface="Open Sans"/>
                <a:cs typeface="Open Sans"/>
                <a:sym typeface="Open Sans"/>
              </a:rPr>
              <a:t>Medical Applications</a:t>
            </a:r>
            <a:endParaRPr sz="1400" b="1" i="0" u="none" strike="noStrike" cap="none">
              <a:solidFill>
                <a:srgbClr val="01C3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AI has a significant application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early detection and monitoring of various diseases.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 b="1" i="0" u="none" strike="noStrike" cap="none">
              <a:solidFill>
                <a:srgbClr val="2AD0F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8" name="Google Shape;608;p15"/>
          <p:cNvSpPr txBox="1"/>
          <p:nvPr/>
        </p:nvSpPr>
        <p:spPr>
          <a:xfrm>
            <a:off x="12357389" y="4572003"/>
            <a:ext cx="37653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Repetitive Jobs</a:t>
            </a:r>
            <a:endParaRPr sz="14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Machines think faster than humans and can perform repetitive jobs swiftly.</a:t>
            </a:r>
            <a:r>
              <a:rPr lang="en-US" sz="1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9" name="Google Shape;609;p15"/>
          <p:cNvSpPr txBox="1"/>
          <p:nvPr/>
        </p:nvSpPr>
        <p:spPr>
          <a:xfrm>
            <a:off x="12461276" y="6483798"/>
            <a:ext cx="3765163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No Breaks</a:t>
            </a:r>
            <a:endParaRPr sz="1400" b="1" i="0" u="none" strike="noStrike" cap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Machines, unlike humans, don't need to sleep, rest, take breaks, or get entertained.</a:t>
            </a:r>
            <a:endParaRPr sz="2200" b="1" i="0" u="none" strike="noStrike" cap="none">
              <a:solidFill>
                <a:srgbClr val="D9126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0" name="Google Shape;61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1805" y="4236617"/>
            <a:ext cx="1071698" cy="107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47598" y="2316581"/>
            <a:ext cx="964850" cy="96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7976" y="2319921"/>
            <a:ext cx="973649" cy="9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90345" y="6169871"/>
            <a:ext cx="1167467" cy="116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44755" y="4117199"/>
            <a:ext cx="1063714" cy="106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98166" y="6177245"/>
            <a:ext cx="1063714" cy="106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6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Limitations of AI</a:t>
            </a:r>
            <a:endParaRPr/>
          </a:p>
        </p:txBody>
      </p:sp>
      <p:pic>
        <p:nvPicPr>
          <p:cNvPr id="622" name="Google Shape;6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6"/>
          <p:cNvSpPr/>
          <p:nvPr/>
        </p:nvSpPr>
        <p:spPr>
          <a:xfrm>
            <a:off x="2404466" y="1529348"/>
            <a:ext cx="707020" cy="707020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6"/>
          <p:cNvSpPr/>
          <p:nvPr/>
        </p:nvSpPr>
        <p:spPr>
          <a:xfrm>
            <a:off x="2404465" y="3064358"/>
            <a:ext cx="707020" cy="707020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6"/>
          <p:cNvSpPr/>
          <p:nvPr/>
        </p:nvSpPr>
        <p:spPr>
          <a:xfrm>
            <a:off x="2404465" y="4538662"/>
            <a:ext cx="707020" cy="707020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6"/>
          <p:cNvSpPr/>
          <p:nvPr/>
        </p:nvSpPr>
        <p:spPr>
          <a:xfrm>
            <a:off x="2404465" y="6012966"/>
            <a:ext cx="707020" cy="707020"/>
          </a:xfrm>
          <a:prstGeom prst="ellipse">
            <a:avLst/>
          </a:prstGeom>
          <a:solidFill>
            <a:srgbClr val="00A8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2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7" name="Google Shape;627;p16"/>
          <p:cNvSpPr/>
          <p:nvPr/>
        </p:nvSpPr>
        <p:spPr>
          <a:xfrm>
            <a:off x="2404465" y="7487270"/>
            <a:ext cx="707020" cy="707020"/>
          </a:xfrm>
          <a:prstGeom prst="ellipse">
            <a:avLst/>
          </a:prstGeom>
          <a:solidFill>
            <a:srgbClr val="D912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2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8" name="Google Shape;628;p16"/>
          <p:cNvSpPr txBox="1"/>
          <p:nvPr/>
        </p:nvSpPr>
        <p:spPr>
          <a:xfrm>
            <a:off x="3244849" y="1479723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Very challenging to capture all traits of human intelligence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6"/>
          <p:cNvSpPr txBox="1"/>
          <p:nvPr/>
        </p:nvSpPr>
        <p:spPr>
          <a:xfrm>
            <a:off x="3244849" y="3059094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Current focus of development lies with lucrative domain specific applications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6"/>
          <p:cNvSpPr txBox="1"/>
          <p:nvPr/>
        </p:nvSpPr>
        <p:spPr>
          <a:xfrm>
            <a:off x="3244848" y="4514761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Limited ability with respect to the diversity of domain problems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6"/>
          <p:cNvSpPr txBox="1"/>
          <p:nvPr/>
        </p:nvSpPr>
        <p:spPr>
          <a:xfrm>
            <a:off x="3244847" y="6012966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Unpredictability or failure in emergency situations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6"/>
          <p:cNvSpPr txBox="1"/>
          <p:nvPr/>
        </p:nvSpPr>
        <p:spPr>
          <a:xfrm>
            <a:off x="3244846" y="7474104"/>
            <a:ext cx="10606685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High cost for R&amp;D and production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7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Recap: Machine Learning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8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644" name="Google Shape;644;p18"/>
          <p:cNvSpPr txBox="1">
            <a:spLocks noGrp="1"/>
          </p:cNvSpPr>
          <p:nvPr>
            <p:ph type="body" idx="2"/>
          </p:nvPr>
        </p:nvSpPr>
        <p:spPr>
          <a:xfrm>
            <a:off x="4209165" y="946513"/>
            <a:ext cx="9025821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Machine learning comprises three primary techniques:</a:t>
            </a:r>
            <a:endParaRPr/>
          </a:p>
        </p:txBody>
      </p:sp>
      <p:pic>
        <p:nvPicPr>
          <p:cNvPr id="645" name="Google Shape;64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1172" y="665849"/>
            <a:ext cx="7519750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6" name="Google Shape;646;p18"/>
          <p:cNvGrpSpPr/>
          <p:nvPr/>
        </p:nvGrpSpPr>
        <p:grpSpPr>
          <a:xfrm>
            <a:off x="1957980" y="1916493"/>
            <a:ext cx="12266134" cy="3882264"/>
            <a:chOff x="1994932" y="2538644"/>
            <a:chExt cx="12266134" cy="3882264"/>
          </a:xfrm>
        </p:grpSpPr>
        <p:cxnSp>
          <p:nvCxnSpPr>
            <p:cNvPr id="647" name="Google Shape;647;p18"/>
            <p:cNvCxnSpPr/>
            <p:nvPr/>
          </p:nvCxnSpPr>
          <p:spPr>
            <a:xfrm>
              <a:off x="12786829" y="4855028"/>
              <a:ext cx="0" cy="668695"/>
            </a:xfrm>
            <a:prstGeom prst="straightConnector1">
              <a:avLst/>
            </a:prstGeom>
            <a:noFill/>
            <a:ln w="28575" cap="flat" cmpd="sng">
              <a:solidFill>
                <a:srgbClr val="01C3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8" name="Google Shape;648;p18"/>
            <p:cNvCxnSpPr/>
            <p:nvPr/>
          </p:nvCxnSpPr>
          <p:spPr>
            <a:xfrm>
              <a:off x="3303037" y="4855028"/>
              <a:ext cx="0" cy="668695"/>
            </a:xfrm>
            <a:prstGeom prst="straightConnector1">
              <a:avLst/>
            </a:prstGeom>
            <a:noFill/>
            <a:ln w="28575" cap="flat" cmpd="sng">
              <a:solidFill>
                <a:srgbClr val="01C3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9" name="Google Shape;649;p18"/>
            <p:cNvCxnSpPr/>
            <p:nvPr/>
          </p:nvCxnSpPr>
          <p:spPr>
            <a:xfrm>
              <a:off x="8091047" y="3377681"/>
              <a:ext cx="0" cy="2687216"/>
            </a:xfrm>
            <a:prstGeom prst="straightConnector1">
              <a:avLst/>
            </a:prstGeom>
            <a:noFill/>
            <a:ln w="28575" cap="flat" cmpd="sng">
              <a:solidFill>
                <a:srgbClr val="01C3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50" name="Google Shape;650;p18"/>
            <p:cNvSpPr/>
            <p:nvPr/>
          </p:nvSpPr>
          <p:spPr>
            <a:xfrm>
              <a:off x="6653762" y="2538644"/>
              <a:ext cx="2948473" cy="1268246"/>
            </a:xfrm>
            <a:prstGeom prst="rect">
              <a:avLst/>
            </a:prstGeom>
            <a:solidFill>
              <a:srgbClr val="01C3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994932" y="5267955"/>
              <a:ext cx="2948472" cy="1152951"/>
            </a:xfrm>
            <a:prstGeom prst="rect">
              <a:avLst/>
            </a:pr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Supervised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6653762" y="5267957"/>
              <a:ext cx="2948473" cy="115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Unsupervised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11312593" y="5267956"/>
              <a:ext cx="2948473" cy="1152951"/>
            </a:xfrm>
            <a:prstGeom prst="rect">
              <a:avLst/>
            </a:prstGeom>
            <a:solidFill>
              <a:srgbClr val="D912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Reinforcement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4" name="Google Shape;654;p18"/>
            <p:cNvCxnSpPr/>
            <p:nvPr/>
          </p:nvCxnSpPr>
          <p:spPr>
            <a:xfrm rot="10800000">
              <a:off x="3303037" y="4873689"/>
              <a:ext cx="9483792" cy="0"/>
            </a:xfrm>
            <a:prstGeom prst="straightConnector1">
              <a:avLst/>
            </a:prstGeom>
            <a:noFill/>
            <a:ln w="28575" cap="flat" cmpd="sng">
              <a:solidFill>
                <a:srgbClr val="01C3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55" name="Google Shape;65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5266" y="7203271"/>
            <a:ext cx="1553899" cy="155389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18"/>
          <p:cNvSpPr txBox="1"/>
          <p:nvPr/>
        </p:nvSpPr>
        <p:spPr>
          <a:xfrm>
            <a:off x="1957980" y="5938111"/>
            <a:ext cx="2948473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    Task Driven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(Predict Next Value)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18"/>
          <p:cNvSpPr txBox="1"/>
          <p:nvPr/>
        </p:nvSpPr>
        <p:spPr>
          <a:xfrm>
            <a:off x="11147195" y="5938111"/>
            <a:ext cx="2948473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 from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Mistakes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5808" y="7318047"/>
            <a:ext cx="1324346" cy="1324346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8"/>
          <p:cNvSpPr txBox="1"/>
          <p:nvPr/>
        </p:nvSpPr>
        <p:spPr>
          <a:xfrm>
            <a:off x="6664554" y="5938111"/>
            <a:ext cx="2948473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    Data Driven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(Identify Clusters)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06797" y="7056751"/>
            <a:ext cx="1685532" cy="1685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 Supervised Learning</a:t>
            </a:r>
            <a:endParaRPr/>
          </a:p>
        </p:txBody>
      </p:sp>
      <p:sp>
        <p:nvSpPr>
          <p:cNvPr id="667" name="Google Shape;667;p19"/>
          <p:cNvSpPr txBox="1">
            <a:spLocks noGrp="1"/>
          </p:cNvSpPr>
          <p:nvPr>
            <p:ph type="body" idx="2"/>
          </p:nvPr>
        </p:nvSpPr>
        <p:spPr>
          <a:xfrm>
            <a:off x="455125" y="941025"/>
            <a:ext cx="15345747" cy="304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The goal of supervised learning is to build a mapping function (f) that takes the input data (x) and </a:t>
            </a:r>
            <a:br>
              <a:rPr lang="en-US" sz="2200">
                <a:solidFill>
                  <a:srgbClr val="3F3F3F"/>
                </a:solidFill>
              </a:rPr>
            </a:br>
            <a:r>
              <a:rPr lang="en-US" sz="2200">
                <a:solidFill>
                  <a:srgbClr val="3F3F3F"/>
                </a:solidFill>
              </a:rPr>
              <a:t>predicts the output data (Y). </a:t>
            </a:r>
            <a:br>
              <a:rPr lang="en-US" sz="2200">
                <a:solidFill>
                  <a:srgbClr val="3F3F3F"/>
                </a:solidFill>
              </a:rPr>
            </a:br>
            <a:endParaRPr sz="2200">
              <a:solidFill>
                <a:srgbClr val="3F3F3F"/>
              </a:solidFill>
            </a:endParaRPr>
          </a:p>
          <a:p>
            <a:pPr marL="7620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endParaRPr sz="2200">
              <a:solidFill>
                <a:srgbClr val="3F3F3F"/>
              </a:solidFill>
            </a:endParaRPr>
          </a:p>
          <a:p>
            <a:pPr marL="7620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endParaRPr sz="2200">
              <a:solidFill>
                <a:srgbClr val="3F3F3F"/>
              </a:solidFill>
            </a:endParaRPr>
          </a:p>
        </p:txBody>
      </p:sp>
      <p:pic>
        <p:nvPicPr>
          <p:cNvPr id="668" name="Google Shape;6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3713" y="665849"/>
            <a:ext cx="6214669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9"/>
          <p:cNvSpPr txBox="1"/>
          <p:nvPr/>
        </p:nvSpPr>
        <p:spPr>
          <a:xfrm>
            <a:off x="1430692" y="7752358"/>
            <a:ext cx="15345747" cy="94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mapping function (f) has to achieve a certain level of performance to be considered fit for production.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0" name="Google Shape;670;p19"/>
          <p:cNvGrpSpPr/>
          <p:nvPr/>
        </p:nvGrpSpPr>
        <p:grpSpPr>
          <a:xfrm>
            <a:off x="1629007" y="2461194"/>
            <a:ext cx="13317508" cy="4901028"/>
            <a:chOff x="1573024" y="2760555"/>
            <a:chExt cx="13317508" cy="4901028"/>
          </a:xfrm>
        </p:grpSpPr>
        <p:grpSp>
          <p:nvGrpSpPr>
            <p:cNvPr id="671" name="Google Shape;671;p19"/>
            <p:cNvGrpSpPr/>
            <p:nvPr/>
          </p:nvGrpSpPr>
          <p:grpSpPr>
            <a:xfrm>
              <a:off x="1827041" y="2760555"/>
              <a:ext cx="4996013" cy="4100426"/>
              <a:chOff x="1827041" y="2674110"/>
              <a:chExt cx="4996013" cy="4100426"/>
            </a:xfrm>
          </p:grpSpPr>
          <p:sp>
            <p:nvSpPr>
              <p:cNvPr id="672" name="Google Shape;672;p19"/>
              <p:cNvSpPr/>
              <p:nvPr/>
            </p:nvSpPr>
            <p:spPr>
              <a:xfrm>
                <a:off x="1827041" y="2674110"/>
                <a:ext cx="4996013" cy="410042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73" name="Google Shape;673;p19"/>
              <p:cNvGrpSpPr/>
              <p:nvPr/>
            </p:nvGrpSpPr>
            <p:grpSpPr>
              <a:xfrm>
                <a:off x="3050227" y="3154773"/>
                <a:ext cx="1078623" cy="1117038"/>
                <a:chOff x="5083726" y="3424436"/>
                <a:chExt cx="1078623" cy="1117038"/>
              </a:xfrm>
            </p:grpSpPr>
            <p:grpSp>
              <p:nvGrpSpPr>
                <p:cNvPr id="674" name="Google Shape;674;p19"/>
                <p:cNvGrpSpPr/>
                <p:nvPr/>
              </p:nvGrpSpPr>
              <p:grpSpPr>
                <a:xfrm>
                  <a:off x="5083726" y="3424436"/>
                  <a:ext cx="1078623" cy="1117038"/>
                  <a:chOff x="4474394" y="3276969"/>
                  <a:chExt cx="1018638" cy="1077449"/>
                </a:xfrm>
              </p:grpSpPr>
              <p:sp>
                <p:nvSpPr>
                  <p:cNvPr id="675" name="Google Shape;675;p19"/>
                  <p:cNvSpPr/>
                  <p:nvPr/>
                </p:nvSpPr>
                <p:spPr>
                  <a:xfrm>
                    <a:off x="4571710" y="3425951"/>
                    <a:ext cx="921322" cy="92846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6" name="Google Shape;676;p19"/>
                  <p:cNvSpPr/>
                  <p:nvPr/>
                </p:nvSpPr>
                <p:spPr>
                  <a:xfrm>
                    <a:off x="4523052" y="3351460"/>
                    <a:ext cx="921322" cy="92846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7" name="Google Shape;677;p19"/>
                  <p:cNvSpPr/>
                  <p:nvPr/>
                </p:nvSpPr>
                <p:spPr>
                  <a:xfrm>
                    <a:off x="4474394" y="3276969"/>
                    <a:ext cx="921322" cy="92846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pic>
              <p:nvPicPr>
                <p:cNvPr id="678" name="Google Shape;678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266684" y="3560225"/>
                  <a:ext cx="669153" cy="7288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79" name="Google Shape;679;p19"/>
              <p:cNvGrpSpPr/>
              <p:nvPr/>
            </p:nvGrpSpPr>
            <p:grpSpPr>
              <a:xfrm>
                <a:off x="3055814" y="5530031"/>
                <a:ext cx="1122175" cy="1072414"/>
                <a:chOff x="4474394" y="3276969"/>
                <a:chExt cx="1018638" cy="1077449"/>
              </a:xfrm>
            </p:grpSpPr>
            <p:sp>
              <p:nvSpPr>
                <p:cNvPr id="680" name="Google Shape;680;p19"/>
                <p:cNvSpPr/>
                <p:nvPr/>
              </p:nvSpPr>
              <p:spPr>
                <a:xfrm>
                  <a:off x="4571710" y="3425951"/>
                  <a:ext cx="921322" cy="92846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5400" cap="flat" cmpd="sng">
                  <a:solidFill>
                    <a:srgbClr val="74B0A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19"/>
                <p:cNvSpPr/>
                <p:nvPr/>
              </p:nvSpPr>
              <p:spPr>
                <a:xfrm>
                  <a:off x="4523052" y="3351460"/>
                  <a:ext cx="921322" cy="92846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5400" cap="flat" cmpd="sng">
                  <a:solidFill>
                    <a:srgbClr val="74B0A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19"/>
                <p:cNvSpPr/>
                <p:nvPr/>
              </p:nvSpPr>
              <p:spPr>
                <a:xfrm>
                  <a:off x="4474394" y="3276969"/>
                  <a:ext cx="921322" cy="92846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5400" cap="flat" cmpd="sng">
                  <a:solidFill>
                    <a:srgbClr val="74B0A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3" name="Google Shape;683;p19"/>
              <p:cNvGrpSpPr/>
              <p:nvPr/>
            </p:nvGrpSpPr>
            <p:grpSpPr>
              <a:xfrm>
                <a:off x="4801742" y="3970658"/>
                <a:ext cx="1839074" cy="1823409"/>
                <a:chOff x="7801662" y="4243070"/>
                <a:chExt cx="1839074" cy="1823409"/>
              </a:xfrm>
            </p:grpSpPr>
            <p:sp>
              <p:nvSpPr>
                <p:cNvPr id="684" name="Google Shape;684;p19"/>
                <p:cNvSpPr/>
                <p:nvPr/>
              </p:nvSpPr>
              <p:spPr>
                <a:xfrm>
                  <a:off x="7801662" y="4243070"/>
                  <a:ext cx="1839074" cy="1823409"/>
                </a:xfrm>
                <a:prstGeom prst="ellipse">
                  <a:avLst/>
                </a:prstGeom>
                <a:solidFill>
                  <a:schemeClr val="lt1"/>
                </a:solidFill>
                <a:ln w="25400" cap="flat" cmpd="sng">
                  <a:solidFill>
                    <a:srgbClr val="74B0A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685" name="Google Shape;685;p1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8000631" y="4474286"/>
                  <a:ext cx="1441136" cy="13690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86" name="Google Shape;686;p19"/>
              <p:cNvSpPr txBox="1"/>
              <p:nvPr/>
            </p:nvSpPr>
            <p:spPr>
              <a:xfrm>
                <a:off x="5025581" y="5825228"/>
                <a:ext cx="1337226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32535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MACHINE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9"/>
              <p:cNvSpPr/>
              <p:nvPr/>
            </p:nvSpPr>
            <p:spPr>
              <a:xfrm>
                <a:off x="2609727" y="3165935"/>
                <a:ext cx="424413" cy="3422192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9525" cap="flat" cmpd="sng">
                <a:solidFill>
                  <a:srgbClr val="833C0B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19"/>
              <p:cNvSpPr txBox="1"/>
              <p:nvPr/>
            </p:nvSpPr>
            <p:spPr>
              <a:xfrm>
                <a:off x="1916874" y="4707754"/>
                <a:ext cx="867545" cy="33855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BC755A"/>
                    </a:solidFill>
                    <a:latin typeface="Arial"/>
                    <a:ea typeface="Arial"/>
                    <a:cs typeface="Arial"/>
                    <a:sym typeface="Arial"/>
                  </a:rPr>
                  <a:t>“CATS”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19"/>
              <p:cNvSpPr txBox="1"/>
              <p:nvPr/>
            </p:nvSpPr>
            <p:spPr>
              <a:xfrm>
                <a:off x="2032232" y="4487571"/>
                <a:ext cx="622286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1" u="none" strike="noStrike" cap="none">
                    <a:solidFill>
                      <a:srgbClr val="A5A5A5"/>
                    </a:solidFill>
                    <a:latin typeface="Arial"/>
                    <a:ea typeface="Arial"/>
                    <a:cs typeface="Arial"/>
                    <a:sym typeface="Arial"/>
                  </a:rPr>
                  <a:t>Label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0" name="Google Shape;690;p19"/>
              <p:cNvGrpSpPr/>
              <p:nvPr/>
            </p:nvGrpSpPr>
            <p:grpSpPr>
              <a:xfrm>
                <a:off x="4162446" y="3547789"/>
                <a:ext cx="639296" cy="2670588"/>
                <a:chOff x="5076846" y="3773633"/>
                <a:chExt cx="639296" cy="2670588"/>
              </a:xfrm>
            </p:grpSpPr>
            <p:sp>
              <p:nvSpPr>
                <p:cNvPr id="691" name="Google Shape;691;p19"/>
                <p:cNvSpPr/>
                <p:nvPr/>
              </p:nvSpPr>
              <p:spPr>
                <a:xfrm>
                  <a:off x="5076846" y="3773633"/>
                  <a:ext cx="285376" cy="2670588"/>
                </a:xfrm>
                <a:prstGeom prst="rightBracket">
                  <a:avLst>
                    <a:gd name="adj" fmla="val 8333"/>
                  </a:avLst>
                </a:prstGeom>
                <a:noFill/>
                <a:ln w="19050" cap="flat" cmpd="sng">
                  <a:solidFill>
                    <a:srgbClr val="0C0C0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baseline="-25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692" name="Google Shape;692;p19"/>
                <p:cNvCxnSpPr/>
                <p:nvPr/>
              </p:nvCxnSpPr>
              <p:spPr>
                <a:xfrm>
                  <a:off x="5096530" y="5109882"/>
                  <a:ext cx="619612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grpSp>
            <p:nvGrpSpPr>
              <p:cNvPr id="693" name="Google Shape;693;p19"/>
              <p:cNvGrpSpPr/>
              <p:nvPr/>
            </p:nvGrpSpPr>
            <p:grpSpPr>
              <a:xfrm>
                <a:off x="3053824" y="4365652"/>
                <a:ext cx="1122175" cy="1072414"/>
                <a:chOff x="4474394" y="3276969"/>
                <a:chExt cx="1018638" cy="1077449"/>
              </a:xfrm>
            </p:grpSpPr>
            <p:sp>
              <p:nvSpPr>
                <p:cNvPr id="694" name="Google Shape;694;p19"/>
                <p:cNvSpPr/>
                <p:nvPr/>
              </p:nvSpPr>
              <p:spPr>
                <a:xfrm>
                  <a:off x="4571710" y="3425951"/>
                  <a:ext cx="921322" cy="92846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5400" cap="flat" cmpd="sng">
                  <a:solidFill>
                    <a:srgbClr val="74B0A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19"/>
                <p:cNvSpPr/>
                <p:nvPr/>
              </p:nvSpPr>
              <p:spPr>
                <a:xfrm>
                  <a:off x="4523052" y="3351460"/>
                  <a:ext cx="921322" cy="92846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5400" cap="flat" cmpd="sng">
                  <a:solidFill>
                    <a:srgbClr val="74B0A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6" name="Google Shape;696;p19"/>
                <p:cNvSpPr/>
                <p:nvPr/>
              </p:nvSpPr>
              <p:spPr>
                <a:xfrm>
                  <a:off x="4474394" y="3276969"/>
                  <a:ext cx="921322" cy="92846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5400" cap="flat" cmpd="sng">
                  <a:solidFill>
                    <a:srgbClr val="74B0A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697" name="Google Shape;697;p1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229302" y="4518633"/>
                <a:ext cx="647173" cy="79818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8" name="Google Shape;698;p1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233509" y="5701689"/>
                <a:ext cx="661305" cy="5966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9" name="Google Shape;699;p19"/>
            <p:cNvGrpSpPr/>
            <p:nvPr/>
          </p:nvGrpSpPr>
          <p:grpSpPr>
            <a:xfrm>
              <a:off x="9190327" y="2760555"/>
              <a:ext cx="5369262" cy="4100427"/>
              <a:chOff x="9059698" y="2777502"/>
              <a:chExt cx="5369262" cy="4100427"/>
            </a:xfrm>
          </p:grpSpPr>
          <p:sp>
            <p:nvSpPr>
              <p:cNvPr id="700" name="Google Shape;700;p19"/>
              <p:cNvSpPr/>
              <p:nvPr/>
            </p:nvSpPr>
            <p:spPr>
              <a:xfrm>
                <a:off x="9059698" y="2777502"/>
                <a:ext cx="5369261" cy="410042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01" name="Google Shape;701;p19"/>
              <p:cNvGrpSpPr/>
              <p:nvPr/>
            </p:nvGrpSpPr>
            <p:grpSpPr>
              <a:xfrm>
                <a:off x="9325369" y="2995065"/>
                <a:ext cx="5103590" cy="3459094"/>
                <a:chOff x="7421798" y="3154773"/>
                <a:chExt cx="5103590" cy="3459094"/>
              </a:xfrm>
            </p:grpSpPr>
            <p:grpSp>
              <p:nvGrpSpPr>
                <p:cNvPr id="702" name="Google Shape;702;p19"/>
                <p:cNvGrpSpPr/>
                <p:nvPr/>
              </p:nvGrpSpPr>
              <p:grpSpPr>
                <a:xfrm>
                  <a:off x="8875709" y="3990155"/>
                  <a:ext cx="1839074" cy="1823409"/>
                  <a:chOff x="7801662" y="4243070"/>
                  <a:chExt cx="1839074" cy="1823409"/>
                </a:xfrm>
              </p:grpSpPr>
              <p:sp>
                <p:nvSpPr>
                  <p:cNvPr id="703" name="Google Shape;703;p19"/>
                  <p:cNvSpPr/>
                  <p:nvPr/>
                </p:nvSpPr>
                <p:spPr>
                  <a:xfrm>
                    <a:off x="7801662" y="4243070"/>
                    <a:ext cx="1839074" cy="1823409"/>
                  </a:xfrm>
                  <a:prstGeom prst="ellipse">
                    <a:avLst/>
                  </a:prstGeom>
                  <a:solidFill>
                    <a:schemeClr val="lt1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704" name="Google Shape;704;p19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/>
                  <a:stretch/>
                </p:blipFill>
                <p:spPr>
                  <a:xfrm>
                    <a:off x="8000631" y="4474286"/>
                    <a:ext cx="1441136" cy="136907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05" name="Google Shape;705;p19"/>
                <p:cNvGrpSpPr/>
                <p:nvPr/>
              </p:nvGrpSpPr>
              <p:grpSpPr>
                <a:xfrm>
                  <a:off x="7421798" y="3183992"/>
                  <a:ext cx="1122175" cy="1072414"/>
                  <a:chOff x="4474394" y="3276969"/>
                  <a:chExt cx="1018638" cy="1077449"/>
                </a:xfrm>
              </p:grpSpPr>
              <p:sp>
                <p:nvSpPr>
                  <p:cNvPr id="706" name="Google Shape;706;p19"/>
                  <p:cNvSpPr/>
                  <p:nvPr/>
                </p:nvSpPr>
                <p:spPr>
                  <a:xfrm>
                    <a:off x="4571710" y="3425951"/>
                    <a:ext cx="921322" cy="92846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7" name="Google Shape;707;p19"/>
                  <p:cNvSpPr/>
                  <p:nvPr/>
                </p:nvSpPr>
                <p:spPr>
                  <a:xfrm>
                    <a:off x="4523052" y="3351460"/>
                    <a:ext cx="921322" cy="92846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8" name="Google Shape;708;p19"/>
                  <p:cNvSpPr/>
                  <p:nvPr/>
                </p:nvSpPr>
                <p:spPr>
                  <a:xfrm>
                    <a:off x="4474394" y="3276969"/>
                    <a:ext cx="921322" cy="92846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709" name="Google Shape;709;p19"/>
                <p:cNvGrpSpPr/>
                <p:nvPr/>
              </p:nvGrpSpPr>
              <p:grpSpPr>
                <a:xfrm>
                  <a:off x="7433987" y="4360126"/>
                  <a:ext cx="1122175" cy="1072414"/>
                  <a:chOff x="4474394" y="3276969"/>
                  <a:chExt cx="1018638" cy="1077449"/>
                </a:xfrm>
              </p:grpSpPr>
              <p:sp>
                <p:nvSpPr>
                  <p:cNvPr id="710" name="Google Shape;710;p19"/>
                  <p:cNvSpPr/>
                  <p:nvPr/>
                </p:nvSpPr>
                <p:spPr>
                  <a:xfrm>
                    <a:off x="4571710" y="3425951"/>
                    <a:ext cx="921322" cy="92846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1" name="Google Shape;711;p19"/>
                  <p:cNvSpPr/>
                  <p:nvPr/>
                </p:nvSpPr>
                <p:spPr>
                  <a:xfrm>
                    <a:off x="4523052" y="3351460"/>
                    <a:ext cx="921322" cy="92846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2" name="Google Shape;712;p19"/>
                  <p:cNvSpPr/>
                  <p:nvPr/>
                </p:nvSpPr>
                <p:spPr>
                  <a:xfrm>
                    <a:off x="4474394" y="3276969"/>
                    <a:ext cx="921322" cy="928467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5400" cap="flat" cmpd="sng">
                    <a:solidFill>
                      <a:srgbClr val="74B0A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713" name="Google Shape;713;p19"/>
                <p:cNvSpPr txBox="1"/>
                <p:nvPr/>
              </p:nvSpPr>
              <p:spPr>
                <a:xfrm>
                  <a:off x="9139790" y="5818266"/>
                  <a:ext cx="133722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0" i="0" u="none" strike="noStrike" cap="none">
                      <a:solidFill>
                        <a:srgbClr val="32535D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MACHINE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4" name="Google Shape;714;p19"/>
                <p:cNvSpPr txBox="1"/>
                <p:nvPr/>
              </p:nvSpPr>
              <p:spPr>
                <a:xfrm>
                  <a:off x="10779895" y="5481807"/>
                  <a:ext cx="174549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1" i="0" u="none" strike="noStrike" cap="non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“</a:t>
                  </a:r>
                  <a:r>
                    <a:rPr lang="en-US" sz="1800" b="0" i="0" u="none" strike="noStrike" cap="non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NOT</a:t>
                  </a:r>
                  <a:r>
                    <a:rPr lang="en-US" sz="1800" b="1" i="0" u="none" strike="noStrike" cap="non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800" b="0" i="0" u="none" strike="noStrike" cap="non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CATS</a:t>
                  </a:r>
                  <a:r>
                    <a:rPr lang="en-US" sz="1800" b="1" i="0" u="none" strike="noStrike" cap="none">
                      <a:solidFill>
                        <a:srgbClr val="406775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”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5" name="Google Shape;715;p19"/>
                <p:cNvSpPr txBox="1"/>
                <p:nvPr/>
              </p:nvSpPr>
              <p:spPr>
                <a:xfrm>
                  <a:off x="10863804" y="3976637"/>
                  <a:ext cx="123303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1" i="0" u="none" strike="noStrike" cap="none">
                      <a:solidFill>
                        <a:srgbClr val="C55A1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“CATS”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16" name="Google Shape;716;p19"/>
                <p:cNvGrpSpPr/>
                <p:nvPr/>
              </p:nvGrpSpPr>
              <p:grpSpPr>
                <a:xfrm>
                  <a:off x="8547142" y="3640708"/>
                  <a:ext cx="292954" cy="2462059"/>
                  <a:chOff x="9461542" y="3866552"/>
                  <a:chExt cx="292954" cy="2462059"/>
                </a:xfrm>
              </p:grpSpPr>
              <p:sp>
                <p:nvSpPr>
                  <p:cNvPr id="717" name="Google Shape;717;p19"/>
                  <p:cNvSpPr/>
                  <p:nvPr/>
                </p:nvSpPr>
                <p:spPr>
                  <a:xfrm>
                    <a:off x="9461542" y="3866552"/>
                    <a:ext cx="130772" cy="2462059"/>
                  </a:xfrm>
                  <a:prstGeom prst="rightBracket">
                    <a:avLst>
                      <a:gd name="adj" fmla="val 8333"/>
                    </a:avLst>
                  </a:prstGeom>
                  <a:noFill/>
                  <a:ln w="19050" cap="flat" cmpd="sng">
                    <a:solidFill>
                      <a:srgbClr val="0C0C0C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baseline="-250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718" name="Google Shape;718;p19"/>
                  <p:cNvCxnSpPr/>
                  <p:nvPr/>
                </p:nvCxnSpPr>
                <p:spPr>
                  <a:xfrm>
                    <a:off x="9470562" y="5098462"/>
                    <a:ext cx="283934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grpSp>
              <p:nvGrpSpPr>
                <p:cNvPr id="719" name="Google Shape;719;p19"/>
                <p:cNvGrpSpPr/>
                <p:nvPr/>
              </p:nvGrpSpPr>
              <p:grpSpPr>
                <a:xfrm>
                  <a:off x="7423964" y="5529048"/>
                  <a:ext cx="1122175" cy="1072414"/>
                  <a:chOff x="8338364" y="5754892"/>
                  <a:chExt cx="1122175" cy="1072414"/>
                </a:xfrm>
              </p:grpSpPr>
              <p:grpSp>
                <p:nvGrpSpPr>
                  <p:cNvPr id="720" name="Google Shape;720;p19"/>
                  <p:cNvGrpSpPr/>
                  <p:nvPr/>
                </p:nvGrpSpPr>
                <p:grpSpPr>
                  <a:xfrm>
                    <a:off x="8338364" y="5754892"/>
                    <a:ext cx="1122175" cy="1072414"/>
                    <a:chOff x="4474394" y="3276969"/>
                    <a:chExt cx="1018638" cy="1077449"/>
                  </a:xfrm>
                </p:grpSpPr>
                <p:sp>
                  <p:nvSpPr>
                    <p:cNvPr id="721" name="Google Shape;721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74B0AC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22" name="Google Shape;722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74B0AC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23" name="Google Shape;723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74B0AC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24" name="Google Shape;724;p1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/>
                  <a:stretch/>
                </p:blipFill>
                <p:spPr>
                  <a:xfrm>
                    <a:off x="8521393" y="5887431"/>
                    <a:ext cx="691162" cy="6263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725" name="Google Shape;725;p1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7621921" y="3334705"/>
                  <a:ext cx="661305" cy="5966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26" name="Google Shape;726;p1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7622643" y="4557804"/>
                  <a:ext cx="661305" cy="59664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27" name="Google Shape;727;p19"/>
                <p:cNvGrpSpPr/>
                <p:nvPr/>
              </p:nvGrpSpPr>
              <p:grpSpPr>
                <a:xfrm>
                  <a:off x="10639157" y="3158471"/>
                  <a:ext cx="783855" cy="777058"/>
                  <a:chOff x="11551730" y="3396318"/>
                  <a:chExt cx="783855" cy="777058"/>
                </a:xfrm>
              </p:grpSpPr>
              <p:grpSp>
                <p:nvGrpSpPr>
                  <p:cNvPr id="728" name="Google Shape;728;p19"/>
                  <p:cNvGrpSpPr/>
                  <p:nvPr/>
                </p:nvGrpSpPr>
                <p:grpSpPr>
                  <a:xfrm>
                    <a:off x="11551730" y="3396318"/>
                    <a:ext cx="783855" cy="777058"/>
                    <a:chOff x="4474394" y="3276969"/>
                    <a:chExt cx="1018638" cy="1077449"/>
                  </a:xfrm>
                </p:grpSpPr>
                <p:sp>
                  <p:nvSpPr>
                    <p:cNvPr id="729" name="Google Shape;729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BE624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30" name="Google Shape;730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BE624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31" name="Google Shape;731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BE624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32" name="Google Shape;732;p1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11645074" y="3519331"/>
                    <a:ext cx="538599" cy="4859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33" name="Google Shape;733;p19"/>
                <p:cNvGrpSpPr/>
                <p:nvPr/>
              </p:nvGrpSpPr>
              <p:grpSpPr>
                <a:xfrm>
                  <a:off x="11526137" y="3154773"/>
                  <a:ext cx="783855" cy="777058"/>
                  <a:chOff x="12440537" y="3380617"/>
                  <a:chExt cx="783855" cy="777058"/>
                </a:xfrm>
              </p:grpSpPr>
              <p:grpSp>
                <p:nvGrpSpPr>
                  <p:cNvPr id="734" name="Google Shape;734;p19"/>
                  <p:cNvGrpSpPr/>
                  <p:nvPr/>
                </p:nvGrpSpPr>
                <p:grpSpPr>
                  <a:xfrm>
                    <a:off x="12440537" y="3380617"/>
                    <a:ext cx="783855" cy="777058"/>
                    <a:chOff x="4474394" y="3276969"/>
                    <a:chExt cx="1018638" cy="1077449"/>
                  </a:xfrm>
                </p:grpSpPr>
                <p:sp>
                  <p:nvSpPr>
                    <p:cNvPr id="735" name="Google Shape;735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BE624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36" name="Google Shape;736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BE624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37" name="Google Shape;737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BE6249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38" name="Google Shape;738;p19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12549006" y="3473447"/>
                    <a:ext cx="538599" cy="4859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39" name="Google Shape;739;p19"/>
                <p:cNvGrpSpPr/>
                <p:nvPr/>
              </p:nvGrpSpPr>
              <p:grpSpPr>
                <a:xfrm>
                  <a:off x="10610736" y="5836809"/>
                  <a:ext cx="782127" cy="777058"/>
                  <a:chOff x="11508917" y="6073137"/>
                  <a:chExt cx="783855" cy="777058"/>
                </a:xfrm>
              </p:grpSpPr>
              <p:grpSp>
                <p:nvGrpSpPr>
                  <p:cNvPr id="740" name="Google Shape;740;p19"/>
                  <p:cNvGrpSpPr/>
                  <p:nvPr/>
                </p:nvGrpSpPr>
                <p:grpSpPr>
                  <a:xfrm>
                    <a:off x="11508917" y="6073137"/>
                    <a:ext cx="783855" cy="777058"/>
                    <a:chOff x="4474394" y="3276969"/>
                    <a:chExt cx="1018638" cy="1077449"/>
                  </a:xfrm>
                </p:grpSpPr>
                <p:sp>
                  <p:nvSpPr>
                    <p:cNvPr id="741" name="Google Shape;741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3C5A5C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2" name="Google Shape;742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3C5A5C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3" name="Google Shape;743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3C5A5C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44" name="Google Shape;744;p19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/>
                  <a:stretch/>
                </p:blipFill>
                <p:spPr>
                  <a:xfrm>
                    <a:off x="11591000" y="6139487"/>
                    <a:ext cx="557798" cy="54126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grpSp>
              <p:nvGrpSpPr>
                <p:cNvPr id="745" name="Google Shape;745;p19"/>
                <p:cNvGrpSpPr/>
                <p:nvPr/>
              </p:nvGrpSpPr>
              <p:grpSpPr>
                <a:xfrm>
                  <a:off x="11498022" y="5866048"/>
                  <a:ext cx="802598" cy="747819"/>
                  <a:chOff x="12421793" y="6079487"/>
                  <a:chExt cx="802598" cy="747819"/>
                </a:xfrm>
              </p:grpSpPr>
              <p:grpSp>
                <p:nvGrpSpPr>
                  <p:cNvPr id="746" name="Google Shape;746;p19"/>
                  <p:cNvGrpSpPr/>
                  <p:nvPr/>
                </p:nvGrpSpPr>
                <p:grpSpPr>
                  <a:xfrm>
                    <a:off x="12421793" y="6079487"/>
                    <a:ext cx="802598" cy="747819"/>
                    <a:chOff x="4474394" y="3276969"/>
                    <a:chExt cx="1018638" cy="1077449"/>
                  </a:xfrm>
                </p:grpSpPr>
                <p:sp>
                  <p:nvSpPr>
                    <p:cNvPr id="747" name="Google Shape;747;p19"/>
                    <p:cNvSpPr/>
                    <p:nvPr/>
                  </p:nvSpPr>
                  <p:spPr>
                    <a:xfrm>
                      <a:off x="4571710" y="3425951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3C5A5C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8" name="Google Shape;748;p19"/>
                    <p:cNvSpPr/>
                    <p:nvPr/>
                  </p:nvSpPr>
                  <p:spPr>
                    <a:xfrm>
                      <a:off x="4523052" y="3351460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3C5A5C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49" name="Google Shape;749;p19"/>
                    <p:cNvSpPr/>
                    <p:nvPr/>
                  </p:nvSpPr>
                  <p:spPr>
                    <a:xfrm>
                      <a:off x="4474394" y="3276969"/>
                      <a:ext cx="921322" cy="928467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25400" cap="flat" cmpd="sng">
                      <a:solidFill>
                        <a:srgbClr val="3C5A5C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pic>
                <p:nvPicPr>
                  <p:cNvPr id="750" name="Google Shape;750;p19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/>
                  <a:stretch/>
                </p:blipFill>
                <p:spPr>
                  <a:xfrm>
                    <a:off x="12537287" y="6186933"/>
                    <a:ext cx="534852" cy="4353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751" name="Google Shape;751;p19"/>
                <p:cNvCxnSpPr/>
                <p:nvPr/>
              </p:nvCxnSpPr>
              <p:spPr>
                <a:xfrm rot="10800000">
                  <a:off x="11480319" y="4345969"/>
                  <a:ext cx="0" cy="377503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2" name="Google Shape;752;p19"/>
                <p:cNvCxnSpPr/>
                <p:nvPr/>
              </p:nvCxnSpPr>
              <p:spPr>
                <a:xfrm>
                  <a:off x="11480319" y="5046308"/>
                  <a:ext cx="0" cy="354686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753" name="Google Shape;753;p19"/>
                <p:cNvCxnSpPr/>
                <p:nvPr/>
              </p:nvCxnSpPr>
              <p:spPr>
                <a:xfrm>
                  <a:off x="10714043" y="4723472"/>
                  <a:ext cx="783979" cy="860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754" name="Google Shape;754;p19"/>
                <p:cNvCxnSpPr/>
                <p:nvPr/>
              </p:nvCxnSpPr>
              <p:spPr>
                <a:xfrm rot="10800000" flipH="1">
                  <a:off x="10696340" y="5041398"/>
                  <a:ext cx="801682" cy="7468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755" name="Google Shape;755;p19"/>
            <p:cNvSpPr txBox="1"/>
            <p:nvPr/>
          </p:nvSpPr>
          <p:spPr>
            <a:xfrm>
              <a:off x="9468187" y="6892841"/>
              <a:ext cx="5422345" cy="572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76200" marR="0" lvl="0" indent="0" algn="l" rtl="0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 2: </a:t>
              </a:r>
              <a:r>
                <a:rPr lang="en-US" sz="18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 new unlabeled data to test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9"/>
            <p:cNvSpPr txBox="1"/>
            <p:nvPr/>
          </p:nvSpPr>
          <p:spPr>
            <a:xfrm>
              <a:off x="1573024" y="6892142"/>
              <a:ext cx="5749596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76200" marR="0" lvl="0" indent="0" algn="l" rtl="0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Step 1:</a:t>
              </a:r>
              <a:r>
                <a:rPr lang="en-US" sz="18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Provide labeled input and output to train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"/>
          <p:cNvSpPr txBox="1">
            <a:spLocks noGrp="1"/>
          </p:cNvSpPr>
          <p:nvPr>
            <p:ph type="body" idx="1"/>
          </p:nvPr>
        </p:nvSpPr>
        <p:spPr>
          <a:xfrm>
            <a:off x="8120585" y="4114800"/>
            <a:ext cx="696004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SzPts val="2800"/>
              <a:buNone/>
            </a:pPr>
            <a:r>
              <a:rPr lang="en-US"/>
              <a:t>Introduction to AI and Deep Learning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0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Types of Supervised Learning</a:t>
            </a:r>
            <a:endParaRPr/>
          </a:p>
        </p:txBody>
      </p:sp>
      <p:sp>
        <p:nvSpPr>
          <p:cNvPr id="763" name="Google Shape;763;p20"/>
          <p:cNvSpPr txBox="1">
            <a:spLocks noGrp="1"/>
          </p:cNvSpPr>
          <p:nvPr>
            <p:ph type="body" idx="2"/>
          </p:nvPr>
        </p:nvSpPr>
        <p:spPr>
          <a:xfrm>
            <a:off x="2171750" y="8130474"/>
            <a:ext cx="3651268" cy="9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000">
                <a:solidFill>
                  <a:srgbClr val="3F3F3F"/>
                </a:solidFill>
              </a:rPr>
              <a:t>Sorting items into categories</a:t>
            </a:r>
            <a:endParaRPr/>
          </a:p>
          <a:p>
            <a:pPr marL="76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endParaRPr sz="2000">
              <a:solidFill>
                <a:srgbClr val="3F3F3F"/>
              </a:solidFill>
            </a:endParaRPr>
          </a:p>
        </p:txBody>
      </p:sp>
      <p:pic>
        <p:nvPicPr>
          <p:cNvPr id="764" name="Google Shape;76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185" y="665849"/>
            <a:ext cx="827172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20"/>
          <p:cNvSpPr/>
          <p:nvPr/>
        </p:nvSpPr>
        <p:spPr>
          <a:xfrm>
            <a:off x="7065144" y="2321366"/>
            <a:ext cx="2220600" cy="2220600"/>
          </a:xfrm>
          <a:prstGeom prst="ellipse">
            <a:avLst/>
          </a:prstGeom>
          <a:solidFill>
            <a:srgbClr val="01C3FF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0"/>
          <p:cNvSpPr/>
          <p:nvPr/>
        </p:nvSpPr>
        <p:spPr>
          <a:xfrm>
            <a:off x="2732874" y="3052471"/>
            <a:ext cx="2444621" cy="691904"/>
          </a:xfrm>
          <a:prstGeom prst="rect">
            <a:avLst/>
          </a:prstGeom>
          <a:solidFill>
            <a:srgbClr val="FF8966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0"/>
          <p:cNvSpPr/>
          <p:nvPr/>
        </p:nvSpPr>
        <p:spPr>
          <a:xfrm>
            <a:off x="11173365" y="3052471"/>
            <a:ext cx="2444621" cy="691904"/>
          </a:xfrm>
          <a:prstGeom prst="rect">
            <a:avLst/>
          </a:prstGeom>
          <a:solidFill>
            <a:srgbClr val="D9126B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8" name="Google Shape;768;p20"/>
          <p:cNvGrpSpPr/>
          <p:nvPr/>
        </p:nvGrpSpPr>
        <p:grpSpPr>
          <a:xfrm>
            <a:off x="2164702" y="4907901"/>
            <a:ext cx="3743970" cy="3204489"/>
            <a:chOff x="1175657" y="2835657"/>
            <a:chExt cx="3906976" cy="3906976"/>
          </a:xfrm>
        </p:grpSpPr>
        <p:sp>
          <p:nvSpPr>
            <p:cNvPr id="769" name="Google Shape;769;p20"/>
            <p:cNvSpPr/>
            <p:nvPr/>
          </p:nvSpPr>
          <p:spPr>
            <a:xfrm>
              <a:off x="1175657" y="2835657"/>
              <a:ext cx="3906976" cy="3906976"/>
            </a:xfrm>
            <a:prstGeom prst="rect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0" name="Google Shape;770;p20"/>
            <p:cNvCxnSpPr/>
            <p:nvPr/>
          </p:nvCxnSpPr>
          <p:spPr>
            <a:xfrm rot="10800000" flipH="1">
              <a:off x="1175657" y="2835657"/>
              <a:ext cx="3906976" cy="3906976"/>
            </a:xfrm>
            <a:prstGeom prst="straightConnector1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71" name="Google Shape;771;p20"/>
          <p:cNvSpPr/>
          <p:nvPr/>
        </p:nvSpPr>
        <p:spPr>
          <a:xfrm>
            <a:off x="2571256" y="5106083"/>
            <a:ext cx="652832" cy="619005"/>
          </a:xfrm>
          <a:prstGeom prst="plus">
            <a:avLst>
              <a:gd name="adj" fmla="val 36231"/>
            </a:avLst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0"/>
          <p:cNvSpPr/>
          <p:nvPr/>
        </p:nvSpPr>
        <p:spPr>
          <a:xfrm>
            <a:off x="3302352" y="5818116"/>
            <a:ext cx="652832" cy="619005"/>
          </a:xfrm>
          <a:prstGeom prst="plus">
            <a:avLst>
              <a:gd name="adj" fmla="val 36231"/>
            </a:avLst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2560999" y="6437121"/>
            <a:ext cx="652832" cy="619005"/>
          </a:xfrm>
          <a:prstGeom prst="plus">
            <a:avLst>
              <a:gd name="adj" fmla="val 36231"/>
            </a:avLst>
          </a:prstGeom>
          <a:solidFill>
            <a:srgbClr val="0284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0"/>
          <p:cNvSpPr/>
          <p:nvPr/>
        </p:nvSpPr>
        <p:spPr>
          <a:xfrm rot="-2700000">
            <a:off x="5046938" y="7302894"/>
            <a:ext cx="652832" cy="619005"/>
          </a:xfrm>
          <a:prstGeom prst="plus">
            <a:avLst>
              <a:gd name="adj" fmla="val 3623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0"/>
          <p:cNvSpPr/>
          <p:nvPr/>
        </p:nvSpPr>
        <p:spPr>
          <a:xfrm rot="-2700000">
            <a:off x="4206221" y="6597013"/>
            <a:ext cx="652832" cy="619005"/>
          </a:xfrm>
          <a:prstGeom prst="plus">
            <a:avLst>
              <a:gd name="adj" fmla="val 3623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0"/>
          <p:cNvSpPr/>
          <p:nvPr/>
        </p:nvSpPr>
        <p:spPr>
          <a:xfrm rot="-2700000">
            <a:off x="5048731" y="5679604"/>
            <a:ext cx="652832" cy="619005"/>
          </a:xfrm>
          <a:prstGeom prst="plus">
            <a:avLst>
              <a:gd name="adj" fmla="val 3623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0"/>
          <p:cNvSpPr txBox="1"/>
          <p:nvPr/>
        </p:nvSpPr>
        <p:spPr>
          <a:xfrm>
            <a:off x="2327154" y="1124703"/>
            <a:ext cx="12046801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are two types of supervised learning depending on the type of the output variable.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8" name="Google Shape;778;p20"/>
          <p:cNvGrpSpPr/>
          <p:nvPr/>
        </p:nvGrpSpPr>
        <p:grpSpPr>
          <a:xfrm>
            <a:off x="10463012" y="4857570"/>
            <a:ext cx="3743970" cy="3204489"/>
            <a:chOff x="1175657" y="2835657"/>
            <a:chExt cx="3906976" cy="3906976"/>
          </a:xfrm>
        </p:grpSpPr>
        <p:sp>
          <p:nvSpPr>
            <p:cNvPr id="779" name="Google Shape;779;p20"/>
            <p:cNvSpPr/>
            <p:nvPr/>
          </p:nvSpPr>
          <p:spPr>
            <a:xfrm>
              <a:off x="1175657" y="2835657"/>
              <a:ext cx="3906976" cy="3906976"/>
            </a:xfrm>
            <a:prstGeom prst="rect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0" name="Google Shape;780;p20"/>
            <p:cNvCxnSpPr/>
            <p:nvPr/>
          </p:nvCxnSpPr>
          <p:spPr>
            <a:xfrm rot="10800000" flipH="1">
              <a:off x="1175657" y="2835657"/>
              <a:ext cx="3906976" cy="3906976"/>
            </a:xfrm>
            <a:prstGeom prst="straightConnector1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81" name="Google Shape;781;p20"/>
          <p:cNvSpPr/>
          <p:nvPr/>
        </p:nvSpPr>
        <p:spPr>
          <a:xfrm>
            <a:off x="10877619" y="7487776"/>
            <a:ext cx="226581" cy="2492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0"/>
          <p:cNvSpPr/>
          <p:nvPr/>
        </p:nvSpPr>
        <p:spPr>
          <a:xfrm>
            <a:off x="11384582" y="6944874"/>
            <a:ext cx="226581" cy="2492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0"/>
          <p:cNvSpPr/>
          <p:nvPr/>
        </p:nvSpPr>
        <p:spPr>
          <a:xfrm>
            <a:off x="11986673" y="6440266"/>
            <a:ext cx="364911" cy="3649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0"/>
          <p:cNvSpPr/>
          <p:nvPr/>
        </p:nvSpPr>
        <p:spPr>
          <a:xfrm>
            <a:off x="12657929" y="5981032"/>
            <a:ext cx="226581" cy="2741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13205620" y="5340448"/>
            <a:ext cx="331737" cy="3649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20"/>
          <p:cNvSpPr txBox="1"/>
          <p:nvPr/>
        </p:nvSpPr>
        <p:spPr>
          <a:xfrm>
            <a:off x="10832295" y="8132138"/>
            <a:ext cx="3651268" cy="9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Identifying real values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20"/>
          <p:cNvSpPr txBox="1"/>
          <p:nvPr/>
        </p:nvSpPr>
        <p:spPr>
          <a:xfrm>
            <a:off x="5376052" y="2832420"/>
            <a:ext cx="36513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Categorical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8" name="Google Shape;788;p20"/>
          <p:cNvSpPr txBox="1"/>
          <p:nvPr/>
        </p:nvSpPr>
        <p:spPr>
          <a:xfrm>
            <a:off x="9398623" y="2836635"/>
            <a:ext cx="3651268" cy="989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Numerical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9" name="Google Shape;789;p20"/>
          <p:cNvGrpSpPr/>
          <p:nvPr/>
        </p:nvGrpSpPr>
        <p:grpSpPr>
          <a:xfrm>
            <a:off x="5176579" y="3302230"/>
            <a:ext cx="2610906" cy="184946"/>
            <a:chOff x="5176579" y="3302230"/>
            <a:chExt cx="2610906" cy="184946"/>
          </a:xfrm>
        </p:grpSpPr>
        <p:cxnSp>
          <p:nvCxnSpPr>
            <p:cNvPr id="790" name="Google Shape;790;p20"/>
            <p:cNvCxnSpPr/>
            <p:nvPr/>
          </p:nvCxnSpPr>
          <p:spPr>
            <a:xfrm>
              <a:off x="5342864" y="3376042"/>
              <a:ext cx="2444621" cy="0"/>
            </a:xfrm>
            <a:prstGeom prst="straightConnector1">
              <a:avLst/>
            </a:prstGeom>
            <a:noFill/>
            <a:ln w="9525" cap="flat" cmpd="sng">
              <a:solidFill>
                <a:srgbClr val="01C3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1" name="Google Shape;791;p20"/>
            <p:cNvSpPr/>
            <p:nvPr/>
          </p:nvSpPr>
          <p:spPr>
            <a:xfrm rot="10800000" flipH="1">
              <a:off x="5176579" y="3302230"/>
              <a:ext cx="184946" cy="184946"/>
            </a:xfrm>
            <a:prstGeom prst="ellipse">
              <a:avLst/>
            </a:prstGeom>
            <a:solidFill>
              <a:srgbClr val="01C3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20"/>
          <p:cNvGrpSpPr/>
          <p:nvPr/>
        </p:nvGrpSpPr>
        <p:grpSpPr>
          <a:xfrm rot="10800000">
            <a:off x="8613351" y="3286681"/>
            <a:ext cx="2573584" cy="184946"/>
            <a:chOff x="5213901" y="3283569"/>
            <a:chExt cx="2573584" cy="184946"/>
          </a:xfrm>
        </p:grpSpPr>
        <p:cxnSp>
          <p:nvCxnSpPr>
            <p:cNvPr id="793" name="Google Shape;793;p20"/>
            <p:cNvCxnSpPr/>
            <p:nvPr/>
          </p:nvCxnSpPr>
          <p:spPr>
            <a:xfrm>
              <a:off x="5342864" y="3376042"/>
              <a:ext cx="2444621" cy="0"/>
            </a:xfrm>
            <a:prstGeom prst="straightConnector1">
              <a:avLst/>
            </a:prstGeom>
            <a:noFill/>
            <a:ln w="9525" cap="flat" cmpd="sng">
              <a:solidFill>
                <a:srgbClr val="01C3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4" name="Google Shape;794;p20"/>
            <p:cNvSpPr/>
            <p:nvPr/>
          </p:nvSpPr>
          <p:spPr>
            <a:xfrm rot="10800000" flipH="1">
              <a:off x="5213901" y="3283569"/>
              <a:ext cx="184946" cy="184946"/>
            </a:xfrm>
            <a:prstGeom prst="ellipse">
              <a:avLst/>
            </a:prstGeom>
            <a:solidFill>
              <a:srgbClr val="01C3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Supervised Learning Algorithms</a:t>
            </a:r>
            <a:endParaRPr/>
          </a:p>
        </p:txBody>
      </p:sp>
      <p:sp>
        <p:nvSpPr>
          <p:cNvPr id="801" name="Google Shape;801;p21"/>
          <p:cNvSpPr txBox="1">
            <a:spLocks noGrp="1"/>
          </p:cNvSpPr>
          <p:nvPr>
            <p:ph type="body" idx="2"/>
          </p:nvPr>
        </p:nvSpPr>
        <p:spPr>
          <a:xfrm>
            <a:off x="4451738" y="1009471"/>
            <a:ext cx="8032621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  A list of supervised machine learning algorithms include:</a:t>
            </a:r>
            <a:endParaRPr/>
          </a:p>
        </p:txBody>
      </p:sp>
      <p:pic>
        <p:nvPicPr>
          <p:cNvPr id="802" name="Google Shape;80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4765" y="665849"/>
            <a:ext cx="9189887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3" name="Google Shape;803;p21"/>
          <p:cNvGrpSpPr/>
          <p:nvPr/>
        </p:nvGrpSpPr>
        <p:grpSpPr>
          <a:xfrm>
            <a:off x="3666973" y="1932904"/>
            <a:ext cx="9569535" cy="6717152"/>
            <a:chOff x="3666973" y="1932904"/>
            <a:chExt cx="9569535" cy="6717152"/>
          </a:xfrm>
        </p:grpSpPr>
        <p:sp>
          <p:nvSpPr>
            <p:cNvPr id="804" name="Google Shape;804;p21"/>
            <p:cNvSpPr/>
            <p:nvPr/>
          </p:nvSpPr>
          <p:spPr>
            <a:xfrm>
              <a:off x="3682716" y="1932904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66C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5" name="Google Shape;805;p21"/>
            <p:cNvGrpSpPr/>
            <p:nvPr/>
          </p:nvGrpSpPr>
          <p:grpSpPr>
            <a:xfrm>
              <a:off x="4356666" y="2016518"/>
              <a:ext cx="8879842" cy="808863"/>
              <a:chOff x="4702175" y="2133408"/>
              <a:chExt cx="7613650" cy="638742"/>
            </a:xfrm>
          </p:grpSpPr>
          <p:sp>
            <p:nvSpPr>
              <p:cNvPr id="806" name="Google Shape;806;p21"/>
              <p:cNvSpPr/>
              <p:nvPr/>
            </p:nvSpPr>
            <p:spPr>
              <a:xfrm>
                <a:off x="4702175" y="213340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66C8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5321930" y="2281056"/>
                <a:ext cx="2350547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Linear Regression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8" name="Google Shape;808;p21"/>
            <p:cNvSpPr/>
            <p:nvPr/>
          </p:nvSpPr>
          <p:spPr>
            <a:xfrm>
              <a:off x="3682716" y="3064317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24AB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09" name="Google Shape;809;p21"/>
            <p:cNvGrpSpPr/>
            <p:nvPr/>
          </p:nvGrpSpPr>
          <p:grpSpPr>
            <a:xfrm>
              <a:off x="4356666" y="3147931"/>
              <a:ext cx="8879842" cy="808863"/>
              <a:chOff x="4702175" y="3026863"/>
              <a:chExt cx="7613650" cy="638742"/>
            </a:xfrm>
          </p:grpSpPr>
          <p:sp>
            <p:nvSpPr>
              <p:cNvPr id="810" name="Google Shape;810;p21"/>
              <p:cNvSpPr/>
              <p:nvPr/>
            </p:nvSpPr>
            <p:spPr>
              <a:xfrm>
                <a:off x="4702175" y="3026863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24AB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5321930" y="3146766"/>
                <a:ext cx="2501734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Logistic Regression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2" name="Google Shape;812;p21"/>
            <p:cNvSpPr/>
            <p:nvPr/>
          </p:nvSpPr>
          <p:spPr>
            <a:xfrm>
              <a:off x="3682716" y="4195731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BA9C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13" name="Google Shape;813;p21"/>
            <p:cNvGrpSpPr/>
            <p:nvPr/>
          </p:nvGrpSpPr>
          <p:grpSpPr>
            <a:xfrm>
              <a:off x="4356666" y="4279344"/>
              <a:ext cx="8879842" cy="808863"/>
              <a:chOff x="4702175" y="3920318"/>
              <a:chExt cx="7613650" cy="638742"/>
            </a:xfrm>
          </p:grpSpPr>
          <p:sp>
            <p:nvSpPr>
              <p:cNvPr id="814" name="Google Shape;814;p21"/>
              <p:cNvSpPr/>
              <p:nvPr/>
            </p:nvSpPr>
            <p:spPr>
              <a:xfrm>
                <a:off x="4702175" y="392031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BA9C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5321930" y="4040224"/>
                <a:ext cx="3253546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Support Vector Machines</a:t>
                </a:r>
                <a:endParaRPr sz="2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16" name="Google Shape;816;p21"/>
            <p:cNvSpPr/>
            <p:nvPr/>
          </p:nvSpPr>
          <p:spPr>
            <a:xfrm>
              <a:off x="3682716" y="5327146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FAA1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17" name="Google Shape;817;p21"/>
            <p:cNvGrpSpPr/>
            <p:nvPr/>
          </p:nvGrpSpPr>
          <p:grpSpPr>
            <a:xfrm>
              <a:off x="4356666" y="5410760"/>
              <a:ext cx="8879842" cy="808863"/>
              <a:chOff x="4702175" y="4813773"/>
              <a:chExt cx="7613650" cy="638742"/>
            </a:xfrm>
          </p:grpSpPr>
          <p:sp>
            <p:nvSpPr>
              <p:cNvPr id="818" name="Google Shape;818;p21"/>
              <p:cNvSpPr/>
              <p:nvPr/>
            </p:nvSpPr>
            <p:spPr>
              <a:xfrm>
                <a:off x="4702175" y="4813773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FAA1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5321930" y="4933676"/>
                <a:ext cx="1646840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Naive Bayes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0" name="Google Shape;820;p21"/>
            <p:cNvSpPr/>
            <p:nvPr/>
          </p:nvSpPr>
          <p:spPr>
            <a:xfrm>
              <a:off x="3682716" y="6458559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F496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21" name="Google Shape;821;p21"/>
            <p:cNvGrpSpPr/>
            <p:nvPr/>
          </p:nvGrpSpPr>
          <p:grpSpPr>
            <a:xfrm>
              <a:off x="4356666" y="6542173"/>
              <a:ext cx="8879842" cy="808863"/>
              <a:chOff x="4702175" y="5707228"/>
              <a:chExt cx="7613650" cy="638742"/>
            </a:xfrm>
          </p:grpSpPr>
          <p:sp>
            <p:nvSpPr>
              <p:cNvPr id="822" name="Google Shape;822;p21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F496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5321930" y="5840973"/>
                <a:ext cx="1951963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Decision Trees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4" name="Google Shape;824;p21"/>
            <p:cNvSpPr/>
            <p:nvPr/>
          </p:nvSpPr>
          <p:spPr>
            <a:xfrm>
              <a:off x="3666973" y="7673586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8397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25" name="Google Shape;825;p21"/>
            <p:cNvGrpSpPr/>
            <p:nvPr/>
          </p:nvGrpSpPr>
          <p:grpSpPr>
            <a:xfrm>
              <a:off x="4340923" y="7757200"/>
              <a:ext cx="8879842" cy="808863"/>
              <a:chOff x="4702175" y="5707228"/>
              <a:chExt cx="7613650" cy="638742"/>
            </a:xfrm>
          </p:grpSpPr>
          <p:sp>
            <p:nvSpPr>
              <p:cNvPr id="826" name="Google Shape;826;p21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8397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5321930" y="5840973"/>
                <a:ext cx="3627390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Linear Discriminant Analysis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Unsupervised Learning</a:t>
            </a:r>
            <a:endParaRPr/>
          </a:p>
        </p:txBody>
      </p:sp>
      <p:pic>
        <p:nvPicPr>
          <p:cNvPr id="834" name="Google Shape;83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0328" y="665849"/>
            <a:ext cx="670143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2"/>
          <p:cNvSpPr txBox="1"/>
          <p:nvPr/>
        </p:nvSpPr>
        <p:spPr>
          <a:xfrm>
            <a:off x="667057" y="903519"/>
            <a:ext cx="15345747" cy="81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unsupervised learning, only the inputs are known and the model is trained on the inputs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to find the underlying patterns in the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6200" marR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36" name="Google Shape;836;p22"/>
          <p:cNvGrpSpPr/>
          <p:nvPr/>
        </p:nvGrpSpPr>
        <p:grpSpPr>
          <a:xfrm>
            <a:off x="1736348" y="3269929"/>
            <a:ext cx="12709398" cy="3626425"/>
            <a:chOff x="1736348" y="3269929"/>
            <a:chExt cx="12709398" cy="3626425"/>
          </a:xfrm>
        </p:grpSpPr>
        <p:grpSp>
          <p:nvGrpSpPr>
            <p:cNvPr id="837" name="Google Shape;837;p22"/>
            <p:cNvGrpSpPr/>
            <p:nvPr/>
          </p:nvGrpSpPr>
          <p:grpSpPr>
            <a:xfrm>
              <a:off x="1736348" y="3269929"/>
              <a:ext cx="12709398" cy="3626425"/>
              <a:chOff x="1034756" y="3363235"/>
              <a:chExt cx="12709398" cy="3626425"/>
            </a:xfrm>
          </p:grpSpPr>
          <p:grpSp>
            <p:nvGrpSpPr>
              <p:cNvPr id="838" name="Google Shape;838;p22"/>
              <p:cNvGrpSpPr/>
              <p:nvPr/>
            </p:nvGrpSpPr>
            <p:grpSpPr>
              <a:xfrm>
                <a:off x="1034756" y="3363235"/>
                <a:ext cx="12709398" cy="3626425"/>
                <a:chOff x="1034756" y="3363235"/>
                <a:chExt cx="12709398" cy="3626425"/>
              </a:xfrm>
            </p:grpSpPr>
            <p:sp>
              <p:nvSpPr>
                <p:cNvPr id="839" name="Google Shape;839;p22"/>
                <p:cNvSpPr/>
                <p:nvPr/>
              </p:nvSpPr>
              <p:spPr>
                <a:xfrm>
                  <a:off x="12206689" y="3382177"/>
                  <a:ext cx="1537465" cy="473726"/>
                </a:xfrm>
                <a:prstGeom prst="roundRect">
                  <a:avLst>
                    <a:gd name="adj" fmla="val 16667"/>
                  </a:avLst>
                </a:prstGeom>
                <a:noFill/>
                <a:ln w="38100" cap="flat" cmpd="sng">
                  <a:solidFill>
                    <a:srgbClr val="4F396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en-US" sz="1600" b="1" i="0" u="none" strike="noStrike" cap="none">
                      <a:solidFill>
                        <a:srgbClr val="4F3967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Output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40" name="Google Shape;840;p22"/>
                <p:cNvGrpSpPr/>
                <p:nvPr/>
              </p:nvGrpSpPr>
              <p:grpSpPr>
                <a:xfrm>
                  <a:off x="1034756" y="3363235"/>
                  <a:ext cx="11557524" cy="3626425"/>
                  <a:chOff x="1187156" y="3367449"/>
                  <a:chExt cx="11557524" cy="3626425"/>
                </a:xfrm>
              </p:grpSpPr>
              <p:sp>
                <p:nvSpPr>
                  <p:cNvPr id="841" name="Google Shape;841;p22"/>
                  <p:cNvSpPr/>
                  <p:nvPr/>
                </p:nvSpPr>
                <p:spPr>
                  <a:xfrm>
                    <a:off x="1187156" y="3367449"/>
                    <a:ext cx="2228482" cy="473726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381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Input Raw Data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2" name="Google Shape;842;p22"/>
                  <p:cNvSpPr/>
                  <p:nvPr/>
                </p:nvSpPr>
                <p:spPr>
                  <a:xfrm>
                    <a:off x="6766171" y="3367449"/>
                    <a:ext cx="2049137" cy="473726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381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en-US" sz="1400" b="1" i="0" u="none" strike="noStrike" cap="non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Algorithm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3" name="Google Shape;843;p22"/>
                  <p:cNvSpPr/>
                  <p:nvPr/>
                </p:nvSpPr>
                <p:spPr>
                  <a:xfrm>
                    <a:off x="4275711" y="6520148"/>
                    <a:ext cx="2500829" cy="473726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381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0" u="none" strike="noStrike" cap="non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Interpretation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4" name="Google Shape;844;p22"/>
                  <p:cNvSpPr/>
                  <p:nvPr/>
                </p:nvSpPr>
                <p:spPr>
                  <a:xfrm>
                    <a:off x="9054028" y="6520148"/>
                    <a:ext cx="2500829" cy="473726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381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en-US" sz="1600" b="1" i="0" u="none" strike="noStrike" cap="non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Processing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845" name="Google Shape;845;p22"/>
                  <p:cNvCxnSpPr/>
                  <p:nvPr/>
                </p:nvCxnSpPr>
                <p:spPr>
                  <a:xfrm>
                    <a:off x="3928262" y="5376231"/>
                    <a:ext cx="908143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46" name="Google Shape;846;p22"/>
                  <p:cNvCxnSpPr/>
                  <p:nvPr/>
                </p:nvCxnSpPr>
                <p:spPr>
                  <a:xfrm>
                    <a:off x="6228951" y="5376231"/>
                    <a:ext cx="908143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47" name="Google Shape;847;p22"/>
                  <p:cNvCxnSpPr/>
                  <p:nvPr/>
                </p:nvCxnSpPr>
                <p:spPr>
                  <a:xfrm>
                    <a:off x="8599957" y="5376231"/>
                    <a:ext cx="908143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48" name="Google Shape;848;p22"/>
                  <p:cNvCxnSpPr/>
                  <p:nvPr/>
                </p:nvCxnSpPr>
                <p:spPr>
                  <a:xfrm>
                    <a:off x="10972800" y="5376231"/>
                    <a:ext cx="177188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49" name="Google Shape;849;p22"/>
                  <p:cNvCxnSpPr/>
                  <p:nvPr/>
                </p:nvCxnSpPr>
                <p:spPr>
                  <a:xfrm>
                    <a:off x="11923568" y="4417764"/>
                    <a:ext cx="821112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50" name="Google Shape;850;p22"/>
                  <p:cNvCxnSpPr/>
                  <p:nvPr/>
                </p:nvCxnSpPr>
                <p:spPr>
                  <a:xfrm>
                    <a:off x="11923568" y="6343880"/>
                    <a:ext cx="821112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851" name="Google Shape;851;p22"/>
                  <p:cNvCxnSpPr/>
                  <p:nvPr/>
                </p:nvCxnSpPr>
                <p:spPr>
                  <a:xfrm>
                    <a:off x="11964319" y="4417764"/>
                    <a:ext cx="0" cy="1926116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52" name="Google Shape;852;p22"/>
                  <p:cNvCxnSpPr/>
                  <p:nvPr/>
                </p:nvCxnSpPr>
                <p:spPr>
                  <a:xfrm>
                    <a:off x="5526125" y="5938221"/>
                    <a:ext cx="0" cy="581927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53" name="Google Shape;853;p22"/>
                  <p:cNvCxnSpPr/>
                  <p:nvPr/>
                </p:nvCxnSpPr>
                <p:spPr>
                  <a:xfrm>
                    <a:off x="10281414" y="5938220"/>
                    <a:ext cx="0" cy="581927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854" name="Google Shape;854;p22"/>
                  <p:cNvSpPr/>
                  <p:nvPr/>
                </p:nvSpPr>
                <p:spPr>
                  <a:xfrm>
                    <a:off x="4955509" y="4810494"/>
                    <a:ext cx="1161061" cy="1131474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5" name="Google Shape;855;p22"/>
                  <p:cNvSpPr/>
                  <p:nvPr/>
                </p:nvSpPr>
                <p:spPr>
                  <a:xfrm>
                    <a:off x="9686490" y="4806746"/>
                    <a:ext cx="1161061" cy="1131474"/>
                  </a:xfrm>
                  <a:prstGeom prst="ellipse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856" name="Google Shape;856;p22"/>
                  <p:cNvCxnSpPr>
                    <a:endCxn id="857" idx="0"/>
                  </p:cNvCxnSpPr>
                  <p:nvPr/>
                </p:nvCxnSpPr>
                <p:spPr>
                  <a:xfrm>
                    <a:off x="7815016" y="3857121"/>
                    <a:ext cx="0" cy="9765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F3967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grpSp>
                <p:nvGrpSpPr>
                  <p:cNvPr id="858" name="Google Shape;858;p22"/>
                  <p:cNvGrpSpPr/>
                  <p:nvPr/>
                </p:nvGrpSpPr>
                <p:grpSpPr>
                  <a:xfrm>
                    <a:off x="7234485" y="4833621"/>
                    <a:ext cx="1161061" cy="1131474"/>
                    <a:chOff x="7249475" y="4806746"/>
                    <a:chExt cx="1161061" cy="1131474"/>
                  </a:xfrm>
                </p:grpSpPr>
                <p:sp>
                  <p:nvSpPr>
                    <p:cNvPr id="859" name="Google Shape;859;p22"/>
                    <p:cNvSpPr/>
                    <p:nvPr/>
                  </p:nvSpPr>
                  <p:spPr>
                    <a:xfrm rot="-5400000">
                      <a:off x="7784429" y="5089427"/>
                      <a:ext cx="143288" cy="543859"/>
                    </a:xfrm>
                    <a:prstGeom prst="rightBracket">
                      <a:avLst>
                        <a:gd name="adj" fmla="val 8333"/>
                      </a:avLst>
                    </a:prstGeom>
                    <a:noFill/>
                    <a:ln w="28575" cap="flat" cmpd="sng">
                      <a:solidFill>
                        <a:srgbClr val="4F3967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860" name="Google Shape;860;p22"/>
                    <p:cNvGrpSpPr/>
                    <p:nvPr/>
                  </p:nvGrpSpPr>
                  <p:grpSpPr>
                    <a:xfrm>
                      <a:off x="7249475" y="4806746"/>
                      <a:ext cx="1161061" cy="1131474"/>
                      <a:chOff x="7260506" y="4817554"/>
                      <a:chExt cx="1161061" cy="1131474"/>
                    </a:xfrm>
                  </p:grpSpPr>
                  <p:sp>
                    <p:nvSpPr>
                      <p:cNvPr id="857" name="Google Shape;857;p22"/>
                      <p:cNvSpPr/>
                      <p:nvPr/>
                    </p:nvSpPr>
                    <p:spPr>
                      <a:xfrm>
                        <a:off x="7260506" y="4817554"/>
                        <a:ext cx="1161061" cy="1131474"/>
                      </a:xfrm>
                      <a:prstGeom prst="ellipse">
                        <a:avLst/>
                      </a:prstGeom>
                      <a:noFill/>
                      <a:ln w="76200" cap="flat" cmpd="sng">
                        <a:solidFill>
                          <a:srgbClr val="4F396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861" name="Google Shape;861;p22"/>
                      <p:cNvSpPr/>
                      <p:nvPr/>
                    </p:nvSpPr>
                    <p:spPr>
                      <a:xfrm>
                        <a:off x="7711100" y="4959275"/>
                        <a:ext cx="279699" cy="332005"/>
                      </a:xfrm>
                      <a:prstGeom prst="diamond">
                        <a:avLst/>
                      </a:prstGeom>
                      <a:noFill/>
                      <a:ln w="38100" cap="flat" cmpd="sng">
                        <a:solidFill>
                          <a:srgbClr val="4F396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862" name="Google Shape;862;p22"/>
                      <p:cNvSpPr/>
                      <p:nvPr/>
                    </p:nvSpPr>
                    <p:spPr>
                      <a:xfrm>
                        <a:off x="7520382" y="5443445"/>
                        <a:ext cx="190717" cy="60797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4F396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863" name="Google Shape;863;p22"/>
                      <p:cNvSpPr/>
                      <p:nvPr/>
                    </p:nvSpPr>
                    <p:spPr>
                      <a:xfrm>
                        <a:off x="8023896" y="5430934"/>
                        <a:ext cx="190717" cy="60797"/>
                      </a:xfrm>
                      <a:prstGeom prst="rect">
                        <a:avLst/>
                      </a:prstGeom>
                      <a:noFill/>
                      <a:ln w="28575" cap="flat" cmpd="sng">
                        <a:solidFill>
                          <a:srgbClr val="4F396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864" name="Google Shape;864;p22"/>
                      <p:cNvSpPr/>
                      <p:nvPr/>
                    </p:nvSpPr>
                    <p:spPr>
                      <a:xfrm>
                        <a:off x="7557557" y="5514686"/>
                        <a:ext cx="116365" cy="137907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rgbClr val="4F3967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400"/>
                          <a:buFont typeface="Arial"/>
                          <a:buNone/>
                        </a:pPr>
                        <a:endParaRPr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865" name="Google Shape;865;p22"/>
                    <p:cNvSpPr/>
                    <p:nvPr/>
                  </p:nvSpPr>
                  <p:spPr>
                    <a:xfrm>
                      <a:off x="8069816" y="5504242"/>
                      <a:ext cx="116365" cy="137907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rgbClr val="4F3967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866" name="Google Shape;866;p22"/>
                  <p:cNvSpPr txBox="1"/>
                  <p:nvPr/>
                </p:nvSpPr>
                <p:spPr>
                  <a:xfrm>
                    <a:off x="4490964" y="4304195"/>
                    <a:ext cx="1988045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285750" marR="0" lvl="0" indent="-2857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Char char="•"/>
                    </a:pPr>
                    <a:r>
                      <a:rPr lang="en-US" sz="1200" b="1" i="0" u="none" strike="noStrike" cap="non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Unknown Output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  <a:p>
                    <a:pPr marL="285750" marR="0" lvl="0" indent="-28575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200"/>
                      <a:buFont typeface="Arial"/>
                      <a:buChar char="•"/>
                    </a:pPr>
                    <a:r>
                      <a:rPr lang="en-US" sz="1200" b="1" i="0" u="none" strike="noStrike" cap="none">
                        <a:solidFill>
                          <a:srgbClr val="4F3967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No Training DataSet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867" name="Google Shape;867;p22"/>
              <p:cNvGrpSpPr/>
              <p:nvPr/>
            </p:nvGrpSpPr>
            <p:grpSpPr>
              <a:xfrm>
                <a:off x="12694562" y="4064006"/>
                <a:ext cx="846953" cy="2692564"/>
                <a:chOff x="12694562" y="4064006"/>
                <a:chExt cx="846953" cy="2692564"/>
              </a:xfrm>
            </p:grpSpPr>
            <p:sp>
              <p:nvSpPr>
                <p:cNvPr id="868" name="Google Shape;868;p22"/>
                <p:cNvSpPr/>
                <p:nvPr/>
              </p:nvSpPr>
              <p:spPr>
                <a:xfrm>
                  <a:off x="12694562" y="4064006"/>
                  <a:ext cx="821112" cy="79040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D6352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22"/>
                <p:cNvSpPr/>
                <p:nvPr/>
              </p:nvSpPr>
              <p:spPr>
                <a:xfrm>
                  <a:off x="12720402" y="5053649"/>
                  <a:ext cx="821112" cy="79040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1C574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22"/>
                <p:cNvSpPr/>
                <p:nvPr/>
              </p:nvSpPr>
              <p:spPr>
                <a:xfrm>
                  <a:off x="12699465" y="5966162"/>
                  <a:ext cx="821112" cy="790408"/>
                </a:xfrm>
                <a:prstGeom prst="ellipse">
                  <a:avLst/>
                </a:prstGeom>
                <a:noFill/>
                <a:ln w="57150" cap="flat" cmpd="sng">
                  <a:solidFill>
                    <a:srgbClr val="361F5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871" name="Google Shape;871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459720" y="4021807"/>
              <a:ext cx="687192" cy="68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2" name="Google Shape;872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488955" y="5019154"/>
              <a:ext cx="687192" cy="68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459720" y="5925222"/>
              <a:ext cx="687192" cy="68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21286" y="4122002"/>
              <a:ext cx="2409878" cy="2351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420688" y="4866886"/>
              <a:ext cx="783772" cy="783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98083" y="4898794"/>
              <a:ext cx="783772" cy="783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3"/>
          <p:cNvSpPr txBox="1">
            <a:spLocks noGrp="1"/>
          </p:cNvSpPr>
          <p:nvPr>
            <p:ph type="title"/>
          </p:nvPr>
        </p:nvSpPr>
        <p:spPr>
          <a:xfrm>
            <a:off x="455126" y="241901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Types of Unsupervised Learning</a:t>
            </a:r>
            <a:endParaRPr/>
          </a:p>
        </p:txBody>
      </p:sp>
      <p:sp>
        <p:nvSpPr>
          <p:cNvPr id="883" name="Google Shape;883;p23"/>
          <p:cNvSpPr txBox="1">
            <a:spLocks noGrp="1"/>
          </p:cNvSpPr>
          <p:nvPr>
            <p:ph type="body" idx="2"/>
          </p:nvPr>
        </p:nvSpPr>
        <p:spPr>
          <a:xfrm>
            <a:off x="1556178" y="7919351"/>
            <a:ext cx="5133912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000"/>
              <a:t>Discover groups inside the input data</a:t>
            </a:r>
            <a:endParaRPr/>
          </a:p>
        </p:txBody>
      </p:sp>
      <p:pic>
        <p:nvPicPr>
          <p:cNvPr id="884" name="Google Shape;88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7210" y="669348"/>
            <a:ext cx="981157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23"/>
          <p:cNvSpPr txBox="1"/>
          <p:nvPr/>
        </p:nvSpPr>
        <p:spPr>
          <a:xfrm>
            <a:off x="455126" y="1026847"/>
            <a:ext cx="15345747" cy="81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 is classified into two categories of algorithms: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6" name="Google Shape;886;p23"/>
          <p:cNvPicPr preferRelativeResize="0"/>
          <p:nvPr/>
        </p:nvPicPr>
        <p:blipFill rotWithShape="1">
          <a:blip r:embed="rId4">
            <a:alphaModFix/>
          </a:blip>
          <a:srcRect l="2564" t="52444" r="67501" b="13358"/>
          <a:stretch/>
        </p:blipFill>
        <p:spPr>
          <a:xfrm>
            <a:off x="1954353" y="4816360"/>
            <a:ext cx="4001661" cy="285624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87" name="Google Shape;887;p23"/>
          <p:cNvPicPr preferRelativeResize="0"/>
          <p:nvPr/>
        </p:nvPicPr>
        <p:blipFill rotWithShape="1">
          <a:blip r:embed="rId4">
            <a:alphaModFix/>
          </a:blip>
          <a:srcRect l="34733" t="53591" r="34424" b="15206"/>
          <a:stretch/>
        </p:blipFill>
        <p:spPr>
          <a:xfrm>
            <a:off x="10394844" y="4813042"/>
            <a:ext cx="4001661" cy="285624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88" name="Google Shape;888;p23"/>
          <p:cNvSpPr/>
          <p:nvPr/>
        </p:nvSpPr>
        <p:spPr>
          <a:xfrm>
            <a:off x="2732874" y="3052471"/>
            <a:ext cx="2444621" cy="691904"/>
          </a:xfrm>
          <a:prstGeom prst="rect">
            <a:avLst/>
          </a:prstGeom>
          <a:solidFill>
            <a:srgbClr val="FF8966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23"/>
          <p:cNvSpPr/>
          <p:nvPr/>
        </p:nvSpPr>
        <p:spPr>
          <a:xfrm>
            <a:off x="11173365" y="3052471"/>
            <a:ext cx="2444621" cy="691904"/>
          </a:xfrm>
          <a:prstGeom prst="rect">
            <a:avLst/>
          </a:prstGeom>
          <a:solidFill>
            <a:srgbClr val="00A89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Association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23"/>
          <p:cNvSpPr txBox="1"/>
          <p:nvPr/>
        </p:nvSpPr>
        <p:spPr>
          <a:xfrm>
            <a:off x="10190540" y="7962707"/>
            <a:ext cx="4794424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Discover rules inside the input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4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Unsupervised Learning Algorithms</a:t>
            </a:r>
            <a:endParaRPr/>
          </a:p>
        </p:txBody>
      </p:sp>
      <p:sp>
        <p:nvSpPr>
          <p:cNvPr id="897" name="Google Shape;897;p24"/>
          <p:cNvSpPr txBox="1">
            <a:spLocks noGrp="1"/>
          </p:cNvSpPr>
          <p:nvPr>
            <p:ph type="body" idx="2"/>
          </p:nvPr>
        </p:nvSpPr>
        <p:spPr>
          <a:xfrm>
            <a:off x="3994120" y="938384"/>
            <a:ext cx="9025821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 list of unsupervised machine learning algorithms include:</a:t>
            </a:r>
            <a:endParaRPr/>
          </a:p>
        </p:txBody>
      </p:sp>
      <p:pic>
        <p:nvPicPr>
          <p:cNvPr id="898" name="Google Shape;89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6653" y="665849"/>
            <a:ext cx="10008788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9" name="Google Shape;899;p24"/>
          <p:cNvGrpSpPr/>
          <p:nvPr/>
        </p:nvGrpSpPr>
        <p:grpSpPr>
          <a:xfrm>
            <a:off x="3666973" y="1932904"/>
            <a:ext cx="9569535" cy="6717152"/>
            <a:chOff x="3666973" y="1932904"/>
            <a:chExt cx="9569535" cy="6717152"/>
          </a:xfrm>
        </p:grpSpPr>
        <p:sp>
          <p:nvSpPr>
            <p:cNvPr id="900" name="Google Shape;900;p24"/>
            <p:cNvSpPr/>
            <p:nvPr/>
          </p:nvSpPr>
          <p:spPr>
            <a:xfrm>
              <a:off x="3682716" y="1932904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66C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1" name="Google Shape;901;p24"/>
            <p:cNvGrpSpPr/>
            <p:nvPr/>
          </p:nvGrpSpPr>
          <p:grpSpPr>
            <a:xfrm>
              <a:off x="4356666" y="2016518"/>
              <a:ext cx="8879842" cy="808863"/>
              <a:chOff x="4702175" y="2133408"/>
              <a:chExt cx="7613650" cy="638742"/>
            </a:xfrm>
          </p:grpSpPr>
          <p:sp>
            <p:nvSpPr>
              <p:cNvPr id="902" name="Google Shape;902;p24"/>
              <p:cNvSpPr/>
              <p:nvPr/>
            </p:nvSpPr>
            <p:spPr>
              <a:xfrm>
                <a:off x="4702175" y="213340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66C8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3" name="Google Shape;903;p24"/>
              <p:cNvSpPr/>
              <p:nvPr/>
            </p:nvSpPr>
            <p:spPr>
              <a:xfrm>
                <a:off x="5321930" y="2281056"/>
                <a:ext cx="2549839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K-means Clustering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4" name="Google Shape;904;p24"/>
            <p:cNvSpPr/>
            <p:nvPr/>
          </p:nvSpPr>
          <p:spPr>
            <a:xfrm>
              <a:off x="3682716" y="3064317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24AB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5" name="Google Shape;905;p24"/>
            <p:cNvGrpSpPr/>
            <p:nvPr/>
          </p:nvGrpSpPr>
          <p:grpSpPr>
            <a:xfrm>
              <a:off x="4356666" y="3147931"/>
              <a:ext cx="8879842" cy="808863"/>
              <a:chOff x="4702175" y="3026863"/>
              <a:chExt cx="7613650" cy="638742"/>
            </a:xfrm>
          </p:grpSpPr>
          <p:sp>
            <p:nvSpPr>
              <p:cNvPr id="906" name="Google Shape;906;p24"/>
              <p:cNvSpPr/>
              <p:nvPr/>
            </p:nvSpPr>
            <p:spPr>
              <a:xfrm>
                <a:off x="4702175" y="3026863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24AB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7" name="Google Shape;907;p24"/>
              <p:cNvSpPr/>
              <p:nvPr/>
            </p:nvSpPr>
            <p:spPr>
              <a:xfrm>
                <a:off x="5321930" y="3146766"/>
                <a:ext cx="2280451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Apriori Algorithm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08" name="Google Shape;908;p24"/>
            <p:cNvSpPr/>
            <p:nvPr/>
          </p:nvSpPr>
          <p:spPr>
            <a:xfrm>
              <a:off x="3682716" y="4195731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BA9C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9" name="Google Shape;909;p24"/>
            <p:cNvGrpSpPr/>
            <p:nvPr/>
          </p:nvGrpSpPr>
          <p:grpSpPr>
            <a:xfrm>
              <a:off x="4356666" y="4279344"/>
              <a:ext cx="8879842" cy="808863"/>
              <a:chOff x="4702175" y="3920318"/>
              <a:chExt cx="7613650" cy="638742"/>
            </a:xfrm>
          </p:grpSpPr>
          <p:sp>
            <p:nvSpPr>
              <p:cNvPr id="910" name="Google Shape;910;p24"/>
              <p:cNvSpPr/>
              <p:nvPr/>
            </p:nvSpPr>
            <p:spPr>
              <a:xfrm>
                <a:off x="4702175" y="392031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BA9C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1" name="Google Shape;911;p24"/>
              <p:cNvSpPr/>
              <p:nvPr/>
            </p:nvSpPr>
            <p:spPr>
              <a:xfrm>
                <a:off x="5321930" y="4040224"/>
                <a:ext cx="2938802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Hierarchical Clustering</a:t>
                </a:r>
                <a:endParaRPr sz="2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12" name="Google Shape;912;p24"/>
            <p:cNvSpPr/>
            <p:nvPr/>
          </p:nvSpPr>
          <p:spPr>
            <a:xfrm>
              <a:off x="3682716" y="5327146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FAA1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13" name="Google Shape;913;p24"/>
            <p:cNvGrpSpPr/>
            <p:nvPr/>
          </p:nvGrpSpPr>
          <p:grpSpPr>
            <a:xfrm>
              <a:off x="4356666" y="5410760"/>
              <a:ext cx="8879842" cy="808863"/>
              <a:chOff x="4702175" y="4813773"/>
              <a:chExt cx="7613650" cy="638742"/>
            </a:xfrm>
          </p:grpSpPr>
          <p:sp>
            <p:nvSpPr>
              <p:cNvPr id="914" name="Google Shape;914;p24"/>
              <p:cNvSpPr/>
              <p:nvPr/>
            </p:nvSpPr>
            <p:spPr>
              <a:xfrm>
                <a:off x="4702175" y="4813773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FAA1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5" name="Google Shape;915;p24"/>
              <p:cNvSpPr/>
              <p:nvPr/>
            </p:nvSpPr>
            <p:spPr>
              <a:xfrm>
                <a:off x="5321930" y="4933676"/>
                <a:ext cx="3818436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Principal Component Analysis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6" name="Google Shape;916;p24"/>
            <p:cNvSpPr/>
            <p:nvPr/>
          </p:nvSpPr>
          <p:spPr>
            <a:xfrm>
              <a:off x="3682716" y="6458559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F496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17" name="Google Shape;917;p24"/>
            <p:cNvGrpSpPr/>
            <p:nvPr/>
          </p:nvGrpSpPr>
          <p:grpSpPr>
            <a:xfrm>
              <a:off x="4356666" y="6542181"/>
              <a:ext cx="8879842" cy="850857"/>
              <a:chOff x="4702175" y="5707228"/>
              <a:chExt cx="7613650" cy="671903"/>
            </a:xfrm>
          </p:grpSpPr>
          <p:sp>
            <p:nvSpPr>
              <p:cNvPr id="918" name="Google Shape;918;p24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F496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9" name="Google Shape;919;p24"/>
              <p:cNvSpPr/>
              <p:nvPr/>
            </p:nvSpPr>
            <p:spPr>
              <a:xfrm>
                <a:off x="5321930" y="5722911"/>
                <a:ext cx="6075247" cy="656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Density-Based Spatial Clustering of Applications </a:t>
                </a:r>
                <a:b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with Noise  (DBSCAN)</a:t>
                </a:r>
                <a:endParaRPr sz="2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20" name="Google Shape;920;p24"/>
            <p:cNvSpPr/>
            <p:nvPr/>
          </p:nvSpPr>
          <p:spPr>
            <a:xfrm>
              <a:off x="3666973" y="7673586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8397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21" name="Google Shape;921;p24"/>
            <p:cNvGrpSpPr/>
            <p:nvPr/>
          </p:nvGrpSpPr>
          <p:grpSpPr>
            <a:xfrm>
              <a:off x="4340923" y="7757200"/>
              <a:ext cx="8879842" cy="808863"/>
              <a:chOff x="4702175" y="5707228"/>
              <a:chExt cx="7613650" cy="638742"/>
            </a:xfrm>
          </p:grpSpPr>
          <p:sp>
            <p:nvSpPr>
              <p:cNvPr id="922" name="Google Shape;922;p24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8397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3" name="Google Shape;923;p24"/>
              <p:cNvSpPr/>
              <p:nvPr/>
            </p:nvSpPr>
            <p:spPr>
              <a:xfrm>
                <a:off x="5321930" y="5840973"/>
                <a:ext cx="4362709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Non-Negative Matrix Factorization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5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/>
              <a:t>Reinforcement</a:t>
            </a:r>
            <a:r>
              <a:rPr lang="en-US"/>
              <a:t> Learning</a:t>
            </a:r>
            <a:endParaRPr/>
          </a:p>
        </p:txBody>
      </p:sp>
      <p:sp>
        <p:nvSpPr>
          <p:cNvPr id="930" name="Google Shape;930;p25"/>
          <p:cNvSpPr txBox="1">
            <a:spLocks noGrp="1"/>
          </p:cNvSpPr>
          <p:nvPr>
            <p:ph type="body" idx="2"/>
          </p:nvPr>
        </p:nvSpPr>
        <p:spPr>
          <a:xfrm>
            <a:off x="3061978" y="7679311"/>
            <a:ext cx="10958821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The aim is to find the best path that maximizes the likelihood of winning reward.</a:t>
            </a:r>
            <a:endParaRPr/>
          </a:p>
        </p:txBody>
      </p:sp>
      <p:pic>
        <p:nvPicPr>
          <p:cNvPr id="931" name="Google Shape;93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5257" y="665849"/>
            <a:ext cx="737158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25"/>
          <p:cNvSpPr txBox="1"/>
          <p:nvPr/>
        </p:nvSpPr>
        <p:spPr>
          <a:xfrm>
            <a:off x="722973" y="905889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Reinforcement learning agents are goal-oriented. They learn by trial and error in an environment that provides rewards or penalties in response to the agents’ outputs.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3" name="Google Shape;933;p25"/>
          <p:cNvGrpSpPr/>
          <p:nvPr/>
        </p:nvGrpSpPr>
        <p:grpSpPr>
          <a:xfrm>
            <a:off x="2237791" y="2084828"/>
            <a:ext cx="11127277" cy="5154341"/>
            <a:chOff x="1324947" y="2259724"/>
            <a:chExt cx="11127277" cy="5154341"/>
          </a:xfrm>
        </p:grpSpPr>
        <p:pic>
          <p:nvPicPr>
            <p:cNvPr id="934" name="Google Shape;934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38560" y="4189082"/>
              <a:ext cx="1139488" cy="1517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5" name="Google Shape;935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914999" y="4093145"/>
              <a:ext cx="2537225" cy="200307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36" name="Google Shape;936;p25"/>
            <p:cNvSpPr/>
            <p:nvPr/>
          </p:nvSpPr>
          <p:spPr>
            <a:xfrm>
              <a:off x="2444357" y="3799428"/>
              <a:ext cx="2296790" cy="2296790"/>
            </a:xfrm>
            <a:prstGeom prst="ellipse">
              <a:avLst/>
            </a:prstGeom>
            <a:noFill/>
            <a:ln w="25400" cap="flat" cmpd="sng">
              <a:solidFill>
                <a:srgbClr val="9CC2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37" name="Google Shape;937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89407" y="2925952"/>
              <a:ext cx="628668" cy="1235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" name="Google Shape;938;p25"/>
            <p:cNvSpPr txBox="1"/>
            <p:nvPr/>
          </p:nvSpPr>
          <p:spPr>
            <a:xfrm>
              <a:off x="1503959" y="2259724"/>
              <a:ext cx="999563" cy="629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76200" marR="0" lvl="0" indent="0" algn="l" rtl="0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B050"/>
                  </a:solidFill>
                  <a:latin typeface="Open Sans"/>
                  <a:ea typeface="Open Sans"/>
                  <a:cs typeface="Open Sans"/>
                  <a:sym typeface="Open Sans"/>
                </a:rPr>
                <a:t>Goal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5"/>
            <p:cNvSpPr txBox="1"/>
            <p:nvPr/>
          </p:nvSpPr>
          <p:spPr>
            <a:xfrm>
              <a:off x="7952877" y="4690115"/>
              <a:ext cx="1964749" cy="806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76200" marR="0" lvl="0" indent="0" algn="l" rtl="0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Environment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1324947" y="2889091"/>
              <a:ext cx="1357588" cy="1272495"/>
            </a:xfrm>
            <a:prstGeom prst="wedgeRoundRectCallout">
              <a:avLst>
                <a:gd name="adj1" fmla="val 46522"/>
                <a:gd name="adj2" fmla="val 64010"/>
                <a:gd name="adj3" fmla="val 16667"/>
              </a:avLst>
            </a:prstGeom>
            <a:noFill/>
            <a:ln w="25400" cap="flat" cmpd="sng">
              <a:solidFill>
                <a:srgbClr val="0284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5"/>
            <p:cNvSpPr txBox="1"/>
            <p:nvPr/>
          </p:nvSpPr>
          <p:spPr>
            <a:xfrm>
              <a:off x="4741147" y="4672406"/>
              <a:ext cx="1302213" cy="806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76200" marR="0" lvl="0" indent="0" algn="l" rtl="0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Agent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6172588" y="6876663"/>
              <a:ext cx="2296790" cy="53740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284EF"/>
                  </a:solidFill>
                  <a:latin typeface="Open Sans"/>
                  <a:ea typeface="Open Sans"/>
                  <a:cs typeface="Open Sans"/>
                  <a:sym typeface="Open Sans"/>
                </a:rPr>
                <a:t>Actions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3" name="Google Shape;943;p25"/>
            <p:cNvCxnSpPr>
              <a:stCxn id="942" idx="3"/>
              <a:endCxn id="935" idx="2"/>
            </p:cNvCxnSpPr>
            <p:nvPr/>
          </p:nvCxnSpPr>
          <p:spPr>
            <a:xfrm rot="10800000" flipH="1">
              <a:off x="8469378" y="6096264"/>
              <a:ext cx="2714100" cy="1049100"/>
            </a:xfrm>
            <a:prstGeom prst="bentConnector2">
              <a:avLst/>
            </a:prstGeom>
            <a:noFill/>
            <a:ln w="19050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944" name="Google Shape;944;p25"/>
            <p:cNvSpPr/>
            <p:nvPr/>
          </p:nvSpPr>
          <p:spPr>
            <a:xfrm>
              <a:off x="5798355" y="2996021"/>
              <a:ext cx="3046057" cy="537402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427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0284EF"/>
                  </a:solidFill>
                  <a:latin typeface="Open Sans"/>
                  <a:ea typeface="Open Sans"/>
                  <a:cs typeface="Open Sans"/>
                  <a:sym typeface="Open Sans"/>
                </a:rPr>
                <a:t>State and Reward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5" name="Google Shape;945;p25"/>
            <p:cNvCxnSpPr>
              <a:stCxn id="944" idx="1"/>
              <a:endCxn id="936" idx="0"/>
            </p:cNvCxnSpPr>
            <p:nvPr/>
          </p:nvCxnSpPr>
          <p:spPr>
            <a:xfrm flipH="1">
              <a:off x="3592755" y="3264722"/>
              <a:ext cx="2205600" cy="534600"/>
            </a:xfrm>
            <a:prstGeom prst="bentConnector2">
              <a:avLst/>
            </a:prstGeom>
            <a:noFill/>
            <a:ln w="19050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946" name="Google Shape;946;p25"/>
            <p:cNvCxnSpPr>
              <a:stCxn id="936" idx="4"/>
              <a:endCxn id="942" idx="1"/>
            </p:cNvCxnSpPr>
            <p:nvPr/>
          </p:nvCxnSpPr>
          <p:spPr>
            <a:xfrm rot="-5400000" flipH="1">
              <a:off x="4358052" y="5330918"/>
              <a:ext cx="1049100" cy="2579700"/>
            </a:xfrm>
            <a:prstGeom prst="bentConnector2">
              <a:avLst/>
            </a:prstGeom>
            <a:noFill/>
            <a:ln w="1905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5"/>
            <p:cNvCxnSpPr>
              <a:stCxn id="935" idx="0"/>
              <a:endCxn id="944" idx="3"/>
            </p:cNvCxnSpPr>
            <p:nvPr/>
          </p:nvCxnSpPr>
          <p:spPr>
            <a:xfrm rot="5400000" flipH="1">
              <a:off x="9599912" y="2509445"/>
              <a:ext cx="828300" cy="2339100"/>
            </a:xfrm>
            <a:prstGeom prst="bentConnector2">
              <a:avLst/>
            </a:prstGeom>
            <a:noFill/>
            <a:ln w="19050" cap="flat" cmpd="sng">
              <a:solidFill>
                <a:srgbClr val="5597D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6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Types of Reinforcement Learning</a:t>
            </a:r>
            <a:endParaRPr/>
          </a:p>
        </p:txBody>
      </p:sp>
      <p:pic>
        <p:nvPicPr>
          <p:cNvPr id="954" name="Google Shape;95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5260" y="665849"/>
            <a:ext cx="981157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26"/>
          <p:cNvSpPr txBox="1"/>
          <p:nvPr/>
        </p:nvSpPr>
        <p:spPr>
          <a:xfrm>
            <a:off x="455125" y="1006759"/>
            <a:ext cx="15345747" cy="81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are two types of reinforcement learning: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6" name="Google Shape;956;p26"/>
          <p:cNvGrpSpPr/>
          <p:nvPr/>
        </p:nvGrpSpPr>
        <p:grpSpPr>
          <a:xfrm>
            <a:off x="2284490" y="2110151"/>
            <a:ext cx="11613112" cy="6027090"/>
            <a:chOff x="2284490" y="2283507"/>
            <a:chExt cx="11613112" cy="6027090"/>
          </a:xfrm>
        </p:grpSpPr>
        <p:sp>
          <p:nvSpPr>
            <p:cNvPr id="957" name="Google Shape;957;p26"/>
            <p:cNvSpPr/>
            <p:nvPr/>
          </p:nvSpPr>
          <p:spPr>
            <a:xfrm>
              <a:off x="3409931" y="2389463"/>
              <a:ext cx="2444621" cy="691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6"/>
            <p:cNvSpPr/>
            <p:nvPr/>
          </p:nvSpPr>
          <p:spPr>
            <a:xfrm rot="-5400000">
              <a:off x="5756313" y="109950"/>
              <a:ext cx="5383480" cy="10661102"/>
            </a:xfrm>
            <a:custGeom>
              <a:avLst/>
              <a:gdLst/>
              <a:ahLst/>
              <a:cxnLst/>
              <a:rect l="l" t="t" r="r" b="b"/>
              <a:pathLst>
                <a:path w="3081967" h="6177879" extrusionOk="0">
                  <a:moveTo>
                    <a:pt x="2856063" y="6188116"/>
                  </a:moveTo>
                  <a:lnTo>
                    <a:pt x="238009" y="6188116"/>
                  </a:lnTo>
                  <a:cubicBezTo>
                    <a:pt x="107102" y="6188116"/>
                    <a:pt x="0" y="6081014"/>
                    <a:pt x="0" y="5950107"/>
                  </a:cubicBezTo>
                  <a:lnTo>
                    <a:pt x="0" y="238009"/>
                  </a:lnTo>
                  <a:cubicBezTo>
                    <a:pt x="0" y="107102"/>
                    <a:pt x="107102" y="0"/>
                    <a:pt x="238009" y="0"/>
                  </a:cubicBezTo>
                  <a:lnTo>
                    <a:pt x="2856049" y="0"/>
                  </a:lnTo>
                  <a:cubicBezTo>
                    <a:pt x="2986956" y="0"/>
                    <a:pt x="3094058" y="107102"/>
                    <a:pt x="3094058" y="238009"/>
                  </a:cubicBezTo>
                  <a:lnTo>
                    <a:pt x="3094058" y="5950107"/>
                  </a:lnTo>
                  <a:cubicBezTo>
                    <a:pt x="3094058" y="6081014"/>
                    <a:pt x="2986956" y="6188116"/>
                    <a:pt x="2856063" y="6188116"/>
                  </a:cubicBezTo>
                </a:path>
              </a:pathLst>
            </a:custGeom>
            <a:solidFill>
              <a:srgbClr val="FFDD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6"/>
            <p:cNvSpPr/>
            <p:nvPr/>
          </p:nvSpPr>
          <p:spPr>
            <a:xfrm rot="-5400000">
              <a:off x="8100050" y="-2398287"/>
              <a:ext cx="585713" cy="10556392"/>
            </a:xfrm>
            <a:custGeom>
              <a:avLst/>
              <a:gdLst/>
              <a:ahLst/>
              <a:cxnLst/>
              <a:rect l="l" t="t" r="r" b="b"/>
              <a:pathLst>
                <a:path w="585713" h="6177879" extrusionOk="0">
                  <a:moveTo>
                    <a:pt x="357006" y="0"/>
                  </a:moveTo>
                  <a:lnTo>
                    <a:pt x="0" y="0"/>
                  </a:lnTo>
                  <a:cubicBezTo>
                    <a:pt x="130907" y="0"/>
                    <a:pt x="238009" y="107102"/>
                    <a:pt x="238009" y="238009"/>
                  </a:cubicBezTo>
                  <a:lnTo>
                    <a:pt x="238009" y="5950107"/>
                  </a:lnTo>
                  <a:cubicBezTo>
                    <a:pt x="238009" y="6081014"/>
                    <a:pt x="130907" y="6188116"/>
                    <a:pt x="0" y="6188116"/>
                  </a:cubicBezTo>
                  <a:lnTo>
                    <a:pt x="357006" y="6188116"/>
                  </a:lnTo>
                  <a:cubicBezTo>
                    <a:pt x="487913" y="6188116"/>
                    <a:pt x="595015" y="6081014"/>
                    <a:pt x="595015" y="5950107"/>
                  </a:cubicBezTo>
                  <a:lnTo>
                    <a:pt x="595015" y="238009"/>
                  </a:lnTo>
                  <a:cubicBezTo>
                    <a:pt x="595001" y="107102"/>
                    <a:pt x="487899" y="0"/>
                    <a:pt x="357006" y="0"/>
                  </a:cubicBezTo>
                </a:path>
              </a:pathLst>
            </a:custGeom>
            <a:solidFill>
              <a:srgbClr val="FD98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6"/>
            <p:cNvSpPr/>
            <p:nvPr/>
          </p:nvSpPr>
          <p:spPr>
            <a:xfrm rot="-5400000">
              <a:off x="8100049" y="2366096"/>
              <a:ext cx="585713" cy="10661103"/>
            </a:xfrm>
            <a:custGeom>
              <a:avLst/>
              <a:gdLst/>
              <a:ahLst/>
              <a:cxnLst/>
              <a:rect l="l" t="t" r="r" b="b"/>
              <a:pathLst>
                <a:path w="585713" h="6177879" extrusionOk="0">
                  <a:moveTo>
                    <a:pt x="238009" y="0"/>
                  </a:moveTo>
                  <a:lnTo>
                    <a:pt x="595015" y="0"/>
                  </a:lnTo>
                  <a:cubicBezTo>
                    <a:pt x="464108" y="0"/>
                    <a:pt x="357006" y="107102"/>
                    <a:pt x="357006" y="238009"/>
                  </a:cubicBezTo>
                  <a:lnTo>
                    <a:pt x="357006" y="5950107"/>
                  </a:lnTo>
                  <a:cubicBezTo>
                    <a:pt x="357006" y="6081014"/>
                    <a:pt x="464108" y="6188116"/>
                    <a:pt x="595015" y="6188116"/>
                  </a:cubicBezTo>
                  <a:lnTo>
                    <a:pt x="238009" y="6188116"/>
                  </a:lnTo>
                  <a:cubicBezTo>
                    <a:pt x="107102" y="6188116"/>
                    <a:pt x="0" y="6081014"/>
                    <a:pt x="0" y="5950107"/>
                  </a:cubicBezTo>
                  <a:lnTo>
                    <a:pt x="0" y="238009"/>
                  </a:lnTo>
                  <a:cubicBezTo>
                    <a:pt x="14" y="107102"/>
                    <a:pt x="107116" y="0"/>
                    <a:pt x="23800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6"/>
            <p:cNvSpPr/>
            <p:nvPr/>
          </p:nvSpPr>
          <p:spPr>
            <a:xfrm rot="-5400000">
              <a:off x="5434508" y="-152498"/>
              <a:ext cx="6027090" cy="10899099"/>
            </a:xfrm>
            <a:custGeom>
              <a:avLst/>
              <a:gdLst/>
              <a:ahLst/>
              <a:cxnLst/>
              <a:rect l="l" t="t" r="r" b="b"/>
              <a:pathLst>
                <a:path w="3319041" h="6414954" extrusionOk="0">
                  <a:moveTo>
                    <a:pt x="2975061" y="6426111"/>
                  </a:moveTo>
                  <a:lnTo>
                    <a:pt x="357006" y="6426111"/>
                  </a:lnTo>
                  <a:cubicBezTo>
                    <a:pt x="154698" y="6426111"/>
                    <a:pt x="0" y="6271413"/>
                    <a:pt x="0" y="6069105"/>
                  </a:cubicBezTo>
                  <a:lnTo>
                    <a:pt x="0" y="357006"/>
                  </a:lnTo>
                  <a:cubicBezTo>
                    <a:pt x="0" y="154698"/>
                    <a:pt x="154698" y="0"/>
                    <a:pt x="357006" y="0"/>
                  </a:cubicBezTo>
                  <a:lnTo>
                    <a:pt x="2975047" y="0"/>
                  </a:lnTo>
                  <a:cubicBezTo>
                    <a:pt x="3177355" y="0"/>
                    <a:pt x="3332053" y="154698"/>
                    <a:pt x="3332053" y="357006"/>
                  </a:cubicBezTo>
                  <a:lnTo>
                    <a:pt x="3332053" y="6069105"/>
                  </a:lnTo>
                  <a:cubicBezTo>
                    <a:pt x="3332067" y="6271413"/>
                    <a:pt x="3177355" y="6426111"/>
                    <a:pt x="2975061" y="6426111"/>
                  </a:cubicBezTo>
                  <a:close/>
                  <a:moveTo>
                    <a:pt x="357006" y="238009"/>
                  </a:moveTo>
                  <a:cubicBezTo>
                    <a:pt x="297500" y="238009"/>
                    <a:pt x="238009" y="297514"/>
                    <a:pt x="238009" y="357006"/>
                  </a:cubicBezTo>
                  <a:lnTo>
                    <a:pt x="238009" y="6069105"/>
                  </a:lnTo>
                  <a:cubicBezTo>
                    <a:pt x="238009" y="6140506"/>
                    <a:pt x="285605" y="6188102"/>
                    <a:pt x="357006" y="6188102"/>
                  </a:cubicBezTo>
                  <a:lnTo>
                    <a:pt x="2975047" y="6188102"/>
                  </a:lnTo>
                  <a:cubicBezTo>
                    <a:pt x="3046448" y="6188102"/>
                    <a:pt x="3094044" y="6140506"/>
                    <a:pt x="3094044" y="6069105"/>
                  </a:cubicBezTo>
                  <a:lnTo>
                    <a:pt x="3094044" y="357006"/>
                  </a:lnTo>
                  <a:cubicBezTo>
                    <a:pt x="3094044" y="285605"/>
                    <a:pt x="3046448" y="238009"/>
                    <a:pt x="2975047" y="238009"/>
                  </a:cubicBezTo>
                  <a:lnTo>
                    <a:pt x="357006" y="2380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2" name="Google Shape;962;p26"/>
            <p:cNvGrpSpPr/>
            <p:nvPr/>
          </p:nvGrpSpPr>
          <p:grpSpPr>
            <a:xfrm>
              <a:off x="2403487" y="4580632"/>
              <a:ext cx="711223" cy="1422446"/>
              <a:chOff x="2403488" y="3632277"/>
              <a:chExt cx="711223" cy="1422446"/>
            </a:xfrm>
          </p:grpSpPr>
          <p:sp>
            <p:nvSpPr>
              <p:cNvPr id="963" name="Google Shape;963;p26"/>
              <p:cNvSpPr/>
              <p:nvPr/>
            </p:nvSpPr>
            <p:spPr>
              <a:xfrm rot="-5400000">
                <a:off x="2047877" y="3987889"/>
                <a:ext cx="1422446" cy="711223"/>
              </a:xfrm>
              <a:custGeom>
                <a:avLst/>
                <a:gdLst/>
                <a:ahLst/>
                <a:cxnLst/>
                <a:rect l="l" t="t" r="r" b="b"/>
                <a:pathLst>
                  <a:path w="1422446" h="711223" extrusionOk="0">
                    <a:moveTo>
                      <a:pt x="1428025" y="714012"/>
                    </a:moveTo>
                    <a:lnTo>
                      <a:pt x="0" y="714012"/>
                    </a:lnTo>
                    <a:lnTo>
                      <a:pt x="0" y="238009"/>
                    </a:lnTo>
                    <a:cubicBezTo>
                      <a:pt x="0" y="107102"/>
                      <a:pt x="107102" y="0"/>
                      <a:pt x="238009" y="0"/>
                    </a:cubicBezTo>
                    <a:lnTo>
                      <a:pt x="1190030" y="0"/>
                    </a:lnTo>
                    <a:cubicBezTo>
                      <a:pt x="1320937" y="0"/>
                      <a:pt x="1428038" y="107102"/>
                      <a:pt x="1428038" y="238009"/>
                    </a:cubicBezTo>
                    <a:lnTo>
                      <a:pt x="1428038" y="714012"/>
                    </a:lnTo>
                    <a:close/>
                  </a:path>
                </a:pathLst>
              </a:custGeom>
              <a:solidFill>
                <a:srgbClr val="FFDD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26"/>
              <p:cNvSpPr/>
              <p:nvPr/>
            </p:nvSpPr>
            <p:spPr>
              <a:xfrm rot="-5400000">
                <a:off x="2480189" y="3563386"/>
                <a:ext cx="557822" cy="711223"/>
              </a:xfrm>
              <a:custGeom>
                <a:avLst/>
                <a:gdLst/>
                <a:ahLst/>
                <a:cxnLst/>
                <a:rect l="l" t="t" r="r" b="b"/>
                <a:pathLst>
                  <a:path w="557822" h="711223" extrusionOk="0">
                    <a:moveTo>
                      <a:pt x="0" y="11910"/>
                    </a:moveTo>
                    <a:cubicBezTo>
                      <a:pt x="130907" y="11910"/>
                      <a:pt x="238009" y="119011"/>
                      <a:pt x="238009" y="249918"/>
                    </a:cubicBezTo>
                    <a:lnTo>
                      <a:pt x="238009" y="714026"/>
                    </a:lnTo>
                    <a:lnTo>
                      <a:pt x="571210" y="714026"/>
                    </a:lnTo>
                    <a:lnTo>
                      <a:pt x="571210" y="238009"/>
                    </a:lnTo>
                    <a:cubicBezTo>
                      <a:pt x="571210" y="107102"/>
                      <a:pt x="464108" y="0"/>
                      <a:pt x="333201" y="0"/>
                    </a:cubicBezTo>
                  </a:path>
                </a:pathLst>
              </a:custGeom>
              <a:solidFill>
                <a:srgbClr val="FD980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5" name="Google Shape;965;p26"/>
            <p:cNvSpPr/>
            <p:nvPr/>
          </p:nvSpPr>
          <p:spPr>
            <a:xfrm rot="-5400000">
              <a:off x="2480188" y="5363801"/>
              <a:ext cx="557822" cy="711223"/>
            </a:xfrm>
            <a:custGeom>
              <a:avLst/>
              <a:gdLst/>
              <a:ahLst/>
              <a:cxnLst/>
              <a:rect l="l" t="t" r="r" b="b"/>
              <a:pathLst>
                <a:path w="557822" h="711223" extrusionOk="0">
                  <a:moveTo>
                    <a:pt x="571210" y="11910"/>
                  </a:moveTo>
                  <a:cubicBezTo>
                    <a:pt x="440303" y="11910"/>
                    <a:pt x="333201" y="119011"/>
                    <a:pt x="333201" y="249918"/>
                  </a:cubicBezTo>
                  <a:lnTo>
                    <a:pt x="333201" y="714026"/>
                  </a:lnTo>
                  <a:lnTo>
                    <a:pt x="0" y="714026"/>
                  </a:lnTo>
                  <a:lnTo>
                    <a:pt x="0" y="238009"/>
                  </a:lnTo>
                  <a:cubicBezTo>
                    <a:pt x="0" y="107102"/>
                    <a:pt x="107102" y="0"/>
                    <a:pt x="23800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6"/>
            <p:cNvSpPr/>
            <p:nvPr/>
          </p:nvSpPr>
          <p:spPr>
            <a:xfrm rot="-5400000">
              <a:off x="1928879" y="4818166"/>
              <a:ext cx="1659521" cy="948298"/>
            </a:xfrm>
            <a:custGeom>
              <a:avLst/>
              <a:gdLst/>
              <a:ahLst/>
              <a:cxnLst/>
              <a:rect l="l" t="t" r="r" b="b"/>
              <a:pathLst>
                <a:path w="1659520" h="948297" extrusionOk="0">
                  <a:moveTo>
                    <a:pt x="1547022" y="952021"/>
                  </a:moveTo>
                  <a:lnTo>
                    <a:pt x="118997" y="952021"/>
                  </a:lnTo>
                  <a:cubicBezTo>
                    <a:pt x="59492" y="952021"/>
                    <a:pt x="0" y="904425"/>
                    <a:pt x="0" y="833024"/>
                  </a:cubicBezTo>
                  <a:lnTo>
                    <a:pt x="0" y="357006"/>
                  </a:lnTo>
                  <a:cubicBezTo>
                    <a:pt x="0" y="154698"/>
                    <a:pt x="166608" y="0"/>
                    <a:pt x="357006" y="0"/>
                  </a:cubicBezTo>
                  <a:lnTo>
                    <a:pt x="1309027" y="0"/>
                  </a:lnTo>
                  <a:cubicBezTo>
                    <a:pt x="1511335" y="0"/>
                    <a:pt x="1666034" y="166608"/>
                    <a:pt x="1666034" y="357006"/>
                  </a:cubicBezTo>
                  <a:lnTo>
                    <a:pt x="1666034" y="833010"/>
                  </a:lnTo>
                  <a:cubicBezTo>
                    <a:pt x="1666020" y="904411"/>
                    <a:pt x="1618423" y="952021"/>
                    <a:pt x="1547022" y="952021"/>
                  </a:cubicBezTo>
                  <a:close/>
                  <a:moveTo>
                    <a:pt x="237995" y="714012"/>
                  </a:moveTo>
                  <a:lnTo>
                    <a:pt x="1428011" y="714012"/>
                  </a:lnTo>
                  <a:lnTo>
                    <a:pt x="1428011" y="357006"/>
                  </a:lnTo>
                  <a:cubicBezTo>
                    <a:pt x="1428011" y="285605"/>
                    <a:pt x="1368505" y="238009"/>
                    <a:pt x="1309013" y="238009"/>
                  </a:cubicBezTo>
                  <a:lnTo>
                    <a:pt x="356992" y="238009"/>
                  </a:lnTo>
                  <a:cubicBezTo>
                    <a:pt x="297487" y="238009"/>
                    <a:pt x="237995" y="297514"/>
                    <a:pt x="237995" y="357006"/>
                  </a:cubicBezTo>
                  <a:lnTo>
                    <a:pt x="237995" y="7140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67" name="Google Shape;967;p26"/>
            <p:cNvGrpSpPr/>
            <p:nvPr/>
          </p:nvGrpSpPr>
          <p:grpSpPr>
            <a:xfrm>
              <a:off x="4854737" y="3262404"/>
              <a:ext cx="7162182" cy="1678597"/>
              <a:chOff x="4817416" y="3666599"/>
              <a:chExt cx="7162182" cy="1678597"/>
            </a:xfrm>
          </p:grpSpPr>
          <p:grpSp>
            <p:nvGrpSpPr>
              <p:cNvPr id="968" name="Google Shape;968;p26"/>
              <p:cNvGrpSpPr/>
              <p:nvPr/>
            </p:nvGrpSpPr>
            <p:grpSpPr>
              <a:xfrm>
                <a:off x="4817416" y="3666599"/>
                <a:ext cx="1659521" cy="1659521"/>
                <a:chOff x="3712516" y="3514199"/>
                <a:chExt cx="1659521" cy="1659521"/>
              </a:xfrm>
            </p:grpSpPr>
            <p:sp>
              <p:nvSpPr>
                <p:cNvPr id="969" name="Google Shape;969;p26"/>
                <p:cNvSpPr/>
                <p:nvPr/>
              </p:nvSpPr>
              <p:spPr>
                <a:xfrm rot="-5400000">
                  <a:off x="3831513" y="3632277"/>
                  <a:ext cx="1422446" cy="1422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446" h="1422446" extrusionOk="0">
                      <a:moveTo>
                        <a:pt x="1428025" y="714012"/>
                      </a:moveTo>
                      <a:cubicBezTo>
                        <a:pt x="1428025" y="321306"/>
                        <a:pt x="1106719" y="0"/>
                        <a:pt x="714012" y="0"/>
                      </a:cubicBezTo>
                      <a:cubicBezTo>
                        <a:pt x="321305" y="0"/>
                        <a:pt x="0" y="321306"/>
                        <a:pt x="0" y="714012"/>
                      </a:cubicBezTo>
                      <a:cubicBezTo>
                        <a:pt x="0" y="1106719"/>
                        <a:pt x="321305" y="1428025"/>
                        <a:pt x="714012" y="1428025"/>
                      </a:cubicBezTo>
                      <a:cubicBezTo>
                        <a:pt x="1106719" y="1428025"/>
                        <a:pt x="1428025" y="1106719"/>
                        <a:pt x="1428025" y="714012"/>
                      </a:cubicBezTo>
                    </a:path>
                  </a:pathLst>
                </a:custGeom>
                <a:solidFill>
                  <a:srgbClr val="1CD7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26"/>
                <p:cNvSpPr/>
                <p:nvPr/>
              </p:nvSpPr>
              <p:spPr>
                <a:xfrm rot="-5400000">
                  <a:off x="4425148" y="3867022"/>
                  <a:ext cx="237074" cy="94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074" h="948297" extrusionOk="0">
                      <a:moveTo>
                        <a:pt x="118997" y="952007"/>
                      </a:moveTo>
                      <a:cubicBezTo>
                        <a:pt x="47596" y="952007"/>
                        <a:pt x="0" y="904411"/>
                        <a:pt x="0" y="833010"/>
                      </a:cubicBezTo>
                      <a:lnTo>
                        <a:pt x="0" y="118997"/>
                      </a:lnTo>
                      <a:cubicBezTo>
                        <a:pt x="0" y="47596"/>
                        <a:pt x="47596" y="0"/>
                        <a:pt x="118997" y="0"/>
                      </a:cubicBezTo>
                      <a:cubicBezTo>
                        <a:pt x="190399" y="0"/>
                        <a:pt x="237995" y="47596"/>
                        <a:pt x="237995" y="118997"/>
                      </a:cubicBezTo>
                      <a:lnTo>
                        <a:pt x="237995" y="833010"/>
                      </a:lnTo>
                      <a:cubicBezTo>
                        <a:pt x="237995" y="904397"/>
                        <a:pt x="190399" y="952007"/>
                        <a:pt x="118997" y="9520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" name="Google Shape;971;p26"/>
                <p:cNvSpPr/>
                <p:nvPr/>
              </p:nvSpPr>
              <p:spPr>
                <a:xfrm rot="-5400000">
                  <a:off x="4070930" y="4224028"/>
                  <a:ext cx="948298" cy="237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297" h="237074" extrusionOk="0">
                      <a:moveTo>
                        <a:pt x="833010" y="237995"/>
                      </a:moveTo>
                      <a:lnTo>
                        <a:pt x="118997" y="237995"/>
                      </a:lnTo>
                      <a:cubicBezTo>
                        <a:pt x="47596" y="237995"/>
                        <a:pt x="0" y="190399"/>
                        <a:pt x="0" y="118997"/>
                      </a:cubicBezTo>
                      <a:cubicBezTo>
                        <a:pt x="0" y="47596"/>
                        <a:pt x="47596" y="0"/>
                        <a:pt x="118997" y="0"/>
                      </a:cubicBezTo>
                      <a:lnTo>
                        <a:pt x="833010" y="0"/>
                      </a:lnTo>
                      <a:cubicBezTo>
                        <a:pt x="904411" y="0"/>
                        <a:pt x="952007" y="47596"/>
                        <a:pt x="952007" y="118997"/>
                      </a:cubicBezTo>
                      <a:cubicBezTo>
                        <a:pt x="952007" y="190385"/>
                        <a:pt x="904411" y="237995"/>
                        <a:pt x="833010" y="2379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" name="Google Shape;972;p26"/>
                <p:cNvSpPr/>
                <p:nvPr/>
              </p:nvSpPr>
              <p:spPr>
                <a:xfrm rot="-5400000">
                  <a:off x="3712516" y="3514199"/>
                  <a:ext cx="1659521" cy="165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520" h="1659520" extrusionOk="0">
                      <a:moveTo>
                        <a:pt x="833010" y="1666033"/>
                      </a:moveTo>
                      <a:cubicBezTo>
                        <a:pt x="368902" y="1666033"/>
                        <a:pt x="0" y="1297132"/>
                        <a:pt x="0" y="833024"/>
                      </a:cubicBezTo>
                      <a:cubicBezTo>
                        <a:pt x="0" y="368916"/>
                        <a:pt x="368902" y="0"/>
                        <a:pt x="833010" y="0"/>
                      </a:cubicBezTo>
                      <a:cubicBezTo>
                        <a:pt x="1297118" y="0"/>
                        <a:pt x="1666020" y="368902"/>
                        <a:pt x="1666020" y="833010"/>
                      </a:cubicBezTo>
                      <a:cubicBezTo>
                        <a:pt x="1666020" y="1297118"/>
                        <a:pt x="1297118" y="1666033"/>
                        <a:pt x="833010" y="1666033"/>
                      </a:cubicBezTo>
                      <a:close/>
                      <a:moveTo>
                        <a:pt x="833010" y="238009"/>
                      </a:moveTo>
                      <a:cubicBezTo>
                        <a:pt x="499809" y="238009"/>
                        <a:pt x="237995" y="499809"/>
                        <a:pt x="237995" y="833024"/>
                      </a:cubicBezTo>
                      <a:cubicBezTo>
                        <a:pt x="237995" y="1166239"/>
                        <a:pt x="499809" y="1428025"/>
                        <a:pt x="833010" y="1428025"/>
                      </a:cubicBezTo>
                      <a:cubicBezTo>
                        <a:pt x="1166211" y="1428025"/>
                        <a:pt x="1428025" y="1166225"/>
                        <a:pt x="1428025" y="833010"/>
                      </a:cubicBezTo>
                      <a:cubicBezTo>
                        <a:pt x="1428025" y="499795"/>
                        <a:pt x="1166211" y="238009"/>
                        <a:pt x="833010" y="2380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6"/>
              <p:cNvGrpSpPr/>
              <p:nvPr/>
            </p:nvGrpSpPr>
            <p:grpSpPr>
              <a:xfrm>
                <a:off x="10320077" y="3685675"/>
                <a:ext cx="1659521" cy="1659521"/>
                <a:chOff x="5986510" y="3773012"/>
                <a:chExt cx="1659521" cy="1659521"/>
              </a:xfrm>
            </p:grpSpPr>
            <p:sp>
              <p:nvSpPr>
                <p:cNvPr id="974" name="Google Shape;974;p26"/>
                <p:cNvSpPr/>
                <p:nvPr/>
              </p:nvSpPr>
              <p:spPr>
                <a:xfrm rot="-5400000">
                  <a:off x="6105522" y="3891090"/>
                  <a:ext cx="1422446" cy="1422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446" h="1422446" extrusionOk="0">
                      <a:moveTo>
                        <a:pt x="1428025" y="714012"/>
                      </a:moveTo>
                      <a:cubicBezTo>
                        <a:pt x="1428025" y="321306"/>
                        <a:pt x="1106719" y="0"/>
                        <a:pt x="714012" y="0"/>
                      </a:cubicBezTo>
                      <a:cubicBezTo>
                        <a:pt x="321305" y="0"/>
                        <a:pt x="0" y="321306"/>
                        <a:pt x="0" y="714012"/>
                      </a:cubicBezTo>
                      <a:cubicBezTo>
                        <a:pt x="0" y="1106719"/>
                        <a:pt x="321305" y="1428025"/>
                        <a:pt x="714012" y="1428025"/>
                      </a:cubicBezTo>
                      <a:cubicBezTo>
                        <a:pt x="1106719" y="1428025"/>
                        <a:pt x="1428025" y="1106719"/>
                        <a:pt x="1428025" y="714012"/>
                      </a:cubicBezTo>
                    </a:path>
                  </a:pathLst>
                </a:custGeom>
                <a:solidFill>
                  <a:srgbClr val="54C9F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5" name="Google Shape;975;p26"/>
                <p:cNvSpPr/>
                <p:nvPr/>
              </p:nvSpPr>
              <p:spPr>
                <a:xfrm>
                  <a:off x="6344925" y="4482841"/>
                  <a:ext cx="948298" cy="237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297" h="237074" extrusionOk="0">
                      <a:moveTo>
                        <a:pt x="833010" y="237995"/>
                      </a:moveTo>
                      <a:lnTo>
                        <a:pt x="118997" y="237995"/>
                      </a:lnTo>
                      <a:cubicBezTo>
                        <a:pt x="47596" y="237995"/>
                        <a:pt x="0" y="190399"/>
                        <a:pt x="0" y="118997"/>
                      </a:cubicBezTo>
                      <a:cubicBezTo>
                        <a:pt x="0" y="47596"/>
                        <a:pt x="47596" y="0"/>
                        <a:pt x="118997" y="0"/>
                      </a:cubicBezTo>
                      <a:lnTo>
                        <a:pt x="833010" y="0"/>
                      </a:lnTo>
                      <a:cubicBezTo>
                        <a:pt x="904411" y="0"/>
                        <a:pt x="952007" y="47596"/>
                        <a:pt x="952007" y="118997"/>
                      </a:cubicBezTo>
                      <a:cubicBezTo>
                        <a:pt x="952007" y="190399"/>
                        <a:pt x="904411" y="237995"/>
                        <a:pt x="833010" y="2379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6" name="Google Shape;976;p26"/>
                <p:cNvSpPr/>
                <p:nvPr/>
              </p:nvSpPr>
              <p:spPr>
                <a:xfrm rot="-5400000">
                  <a:off x="5986510" y="3773012"/>
                  <a:ext cx="1659521" cy="1659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520" h="1659520" extrusionOk="0">
                      <a:moveTo>
                        <a:pt x="833010" y="1666033"/>
                      </a:moveTo>
                      <a:cubicBezTo>
                        <a:pt x="368902" y="1666033"/>
                        <a:pt x="0" y="1297131"/>
                        <a:pt x="0" y="833023"/>
                      </a:cubicBezTo>
                      <a:cubicBezTo>
                        <a:pt x="0" y="368915"/>
                        <a:pt x="368902" y="0"/>
                        <a:pt x="833010" y="0"/>
                      </a:cubicBezTo>
                      <a:cubicBezTo>
                        <a:pt x="1297118" y="0"/>
                        <a:pt x="1666020" y="368902"/>
                        <a:pt x="1666020" y="833010"/>
                      </a:cubicBezTo>
                      <a:cubicBezTo>
                        <a:pt x="1666020" y="1297118"/>
                        <a:pt x="1297118" y="1666033"/>
                        <a:pt x="833010" y="1666033"/>
                      </a:cubicBezTo>
                      <a:close/>
                      <a:moveTo>
                        <a:pt x="833010" y="238009"/>
                      </a:moveTo>
                      <a:cubicBezTo>
                        <a:pt x="499809" y="238009"/>
                        <a:pt x="237995" y="499809"/>
                        <a:pt x="237995" y="833023"/>
                      </a:cubicBezTo>
                      <a:cubicBezTo>
                        <a:pt x="237995" y="1166225"/>
                        <a:pt x="499795" y="1428039"/>
                        <a:pt x="833010" y="1428039"/>
                      </a:cubicBezTo>
                      <a:cubicBezTo>
                        <a:pt x="1166225" y="1428039"/>
                        <a:pt x="1428025" y="1166239"/>
                        <a:pt x="1428025" y="833023"/>
                      </a:cubicBezTo>
                      <a:cubicBezTo>
                        <a:pt x="1428025" y="499809"/>
                        <a:pt x="1166211" y="238009"/>
                        <a:pt x="833010" y="2380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77" name="Google Shape;977;p26"/>
            <p:cNvSpPr txBox="1"/>
            <p:nvPr/>
          </p:nvSpPr>
          <p:spPr>
            <a:xfrm>
              <a:off x="9643940" y="5145512"/>
              <a:ext cx="3818826" cy="2564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76200" marR="0" lvl="0" indent="0" algn="l" rtl="0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Negative Reinforcement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76200" marR="0" lvl="0" indent="0" algn="l" rtl="0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Undesirable stimulus is removed to increase the likelihood of a behavior.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6"/>
            <p:cNvSpPr txBox="1"/>
            <p:nvPr/>
          </p:nvSpPr>
          <p:spPr>
            <a:xfrm>
              <a:off x="3990109" y="5145512"/>
              <a:ext cx="3818826" cy="2564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76200" marR="0" lvl="0" indent="0" algn="l" rtl="0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Positive Reinforcement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76200" marR="0" lvl="0" indent="0" algn="l" rtl="0">
                <a:lnSpc>
                  <a:spcPct val="100000"/>
                </a:lnSpc>
                <a:spcBef>
                  <a:spcPts val="1333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Desirable stimulus is added to increase the likelihood of </a:t>
              </a:r>
              <a:b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a behavior.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Reinforcement Learning Algorithms</a:t>
            </a:r>
            <a:endParaRPr/>
          </a:p>
        </p:txBody>
      </p:sp>
      <p:sp>
        <p:nvSpPr>
          <p:cNvPr id="985" name="Google Shape;985;p27"/>
          <p:cNvSpPr txBox="1">
            <a:spLocks noGrp="1"/>
          </p:cNvSpPr>
          <p:nvPr>
            <p:ph type="body" idx="2"/>
          </p:nvPr>
        </p:nvSpPr>
        <p:spPr>
          <a:xfrm>
            <a:off x="3994120" y="938384"/>
            <a:ext cx="9025821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 list of </a:t>
            </a:r>
            <a:r>
              <a:rPr lang="en-US" sz="2000"/>
              <a:t>reinforcement</a:t>
            </a:r>
            <a:r>
              <a:rPr lang="en-US" sz="2200"/>
              <a:t> machine learning algorithms include:</a:t>
            </a:r>
            <a:endParaRPr/>
          </a:p>
        </p:txBody>
      </p:sp>
      <p:pic>
        <p:nvPicPr>
          <p:cNvPr id="986" name="Google Shape;9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6653" y="665849"/>
            <a:ext cx="10008788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p27"/>
          <p:cNvGrpSpPr/>
          <p:nvPr/>
        </p:nvGrpSpPr>
        <p:grpSpPr>
          <a:xfrm>
            <a:off x="3666973" y="1932904"/>
            <a:ext cx="9569535" cy="6717152"/>
            <a:chOff x="3666973" y="1932904"/>
            <a:chExt cx="9569535" cy="6717152"/>
          </a:xfrm>
        </p:grpSpPr>
        <p:sp>
          <p:nvSpPr>
            <p:cNvPr id="988" name="Google Shape;988;p27"/>
            <p:cNvSpPr/>
            <p:nvPr/>
          </p:nvSpPr>
          <p:spPr>
            <a:xfrm>
              <a:off x="3682716" y="1932904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66C8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89" name="Google Shape;989;p27"/>
            <p:cNvGrpSpPr/>
            <p:nvPr/>
          </p:nvGrpSpPr>
          <p:grpSpPr>
            <a:xfrm>
              <a:off x="4356666" y="2016518"/>
              <a:ext cx="8879842" cy="808863"/>
              <a:chOff x="4702175" y="2133408"/>
              <a:chExt cx="7613650" cy="638742"/>
            </a:xfrm>
          </p:grpSpPr>
          <p:sp>
            <p:nvSpPr>
              <p:cNvPr id="990" name="Google Shape;990;p27"/>
              <p:cNvSpPr/>
              <p:nvPr/>
            </p:nvSpPr>
            <p:spPr>
              <a:xfrm>
                <a:off x="4702175" y="213340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66C8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>
                <a:off x="5321930" y="2281056"/>
                <a:ext cx="1675702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Monte Carlo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2" name="Google Shape;992;p27"/>
            <p:cNvSpPr/>
            <p:nvPr/>
          </p:nvSpPr>
          <p:spPr>
            <a:xfrm>
              <a:off x="3682716" y="3064317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24AB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93" name="Google Shape;993;p27"/>
            <p:cNvGrpSpPr/>
            <p:nvPr/>
          </p:nvGrpSpPr>
          <p:grpSpPr>
            <a:xfrm>
              <a:off x="4356666" y="3147931"/>
              <a:ext cx="8879842" cy="808863"/>
              <a:chOff x="4702175" y="3026863"/>
              <a:chExt cx="7613650" cy="638742"/>
            </a:xfrm>
          </p:grpSpPr>
          <p:sp>
            <p:nvSpPr>
              <p:cNvPr id="994" name="Google Shape;994;p27"/>
              <p:cNvSpPr/>
              <p:nvPr/>
            </p:nvSpPr>
            <p:spPr>
              <a:xfrm>
                <a:off x="4702175" y="3026863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24AB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>
                <a:off x="5321930" y="3146766"/>
                <a:ext cx="1455794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Q-Learning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6" name="Google Shape;996;p27"/>
            <p:cNvSpPr/>
            <p:nvPr/>
          </p:nvSpPr>
          <p:spPr>
            <a:xfrm>
              <a:off x="3682716" y="4195731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BA9CC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97" name="Google Shape;997;p27"/>
            <p:cNvGrpSpPr/>
            <p:nvPr/>
          </p:nvGrpSpPr>
          <p:grpSpPr>
            <a:xfrm>
              <a:off x="4356666" y="4279344"/>
              <a:ext cx="8879842" cy="808863"/>
              <a:chOff x="4702175" y="3920318"/>
              <a:chExt cx="7613650" cy="638742"/>
            </a:xfrm>
          </p:grpSpPr>
          <p:sp>
            <p:nvSpPr>
              <p:cNvPr id="998" name="Google Shape;998;p27"/>
              <p:cNvSpPr/>
              <p:nvPr/>
            </p:nvSpPr>
            <p:spPr>
              <a:xfrm>
                <a:off x="4702175" y="392031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BA9CC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5321930" y="4040223"/>
                <a:ext cx="5397653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State–Action–Reward–State–Action (SARSA)</a:t>
                </a:r>
                <a:endParaRPr sz="2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000" name="Google Shape;1000;p27"/>
            <p:cNvSpPr/>
            <p:nvPr/>
          </p:nvSpPr>
          <p:spPr>
            <a:xfrm>
              <a:off x="3682716" y="5327146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FAA1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01" name="Google Shape;1001;p27"/>
            <p:cNvGrpSpPr/>
            <p:nvPr/>
          </p:nvGrpSpPr>
          <p:grpSpPr>
            <a:xfrm>
              <a:off x="4356666" y="5410760"/>
              <a:ext cx="8879842" cy="808863"/>
              <a:chOff x="4702175" y="4813773"/>
              <a:chExt cx="7613650" cy="638742"/>
            </a:xfrm>
          </p:grpSpPr>
          <p:sp>
            <p:nvSpPr>
              <p:cNvPr id="1002" name="Google Shape;1002;p27"/>
              <p:cNvSpPr/>
              <p:nvPr/>
            </p:nvSpPr>
            <p:spPr>
              <a:xfrm>
                <a:off x="4702175" y="4813773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FAA16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5321930" y="4933676"/>
                <a:ext cx="2204858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Deep Q Network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4" name="Google Shape;1004;p27"/>
            <p:cNvSpPr/>
            <p:nvPr/>
          </p:nvSpPr>
          <p:spPr>
            <a:xfrm>
              <a:off x="3682716" y="6458559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F496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05" name="Google Shape;1005;p27"/>
            <p:cNvGrpSpPr/>
            <p:nvPr/>
          </p:nvGrpSpPr>
          <p:grpSpPr>
            <a:xfrm>
              <a:off x="4356666" y="6542173"/>
              <a:ext cx="8879842" cy="808863"/>
              <a:chOff x="4702175" y="5707228"/>
              <a:chExt cx="7613650" cy="638742"/>
            </a:xfrm>
          </p:grpSpPr>
          <p:sp>
            <p:nvSpPr>
              <p:cNvPr id="1006" name="Google Shape;1006;p27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F496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5321930" y="5840973"/>
                <a:ext cx="1451671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Q-Lambda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8" name="Google Shape;1008;p27"/>
            <p:cNvSpPr/>
            <p:nvPr/>
          </p:nvSpPr>
          <p:spPr>
            <a:xfrm>
              <a:off x="3666973" y="7673586"/>
              <a:ext cx="952716" cy="976470"/>
            </a:xfrm>
            <a:prstGeom prst="rightArrow">
              <a:avLst>
                <a:gd name="adj1" fmla="val 52703"/>
                <a:gd name="adj2" fmla="val 50000"/>
              </a:avLst>
            </a:prstGeom>
            <a:solidFill>
              <a:srgbClr val="8397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009" name="Google Shape;1009;p27"/>
            <p:cNvGrpSpPr/>
            <p:nvPr/>
          </p:nvGrpSpPr>
          <p:grpSpPr>
            <a:xfrm>
              <a:off x="4340923" y="7757200"/>
              <a:ext cx="8879842" cy="808863"/>
              <a:chOff x="4702175" y="5707228"/>
              <a:chExt cx="7613650" cy="638742"/>
            </a:xfrm>
          </p:grpSpPr>
          <p:sp>
            <p:nvSpPr>
              <p:cNvPr id="1010" name="Google Shape;1010;p27"/>
              <p:cNvSpPr/>
              <p:nvPr/>
            </p:nvSpPr>
            <p:spPr>
              <a:xfrm>
                <a:off x="4702175" y="5707228"/>
                <a:ext cx="7613650" cy="638742"/>
              </a:xfrm>
              <a:prstGeom prst="chevron">
                <a:avLst>
                  <a:gd name="adj" fmla="val 50000"/>
                </a:avLst>
              </a:prstGeom>
              <a:solidFill>
                <a:srgbClr val="83978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1" name="Google Shape;1011;p27"/>
              <p:cNvSpPr/>
              <p:nvPr/>
            </p:nvSpPr>
            <p:spPr>
              <a:xfrm>
                <a:off x="5321930" y="5840973"/>
                <a:ext cx="2033054" cy="36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SARSA-Lambda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8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Deep Learning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ML vs. DL</a:t>
            </a:r>
            <a:endParaRPr/>
          </a:p>
        </p:txBody>
      </p:sp>
      <p:sp>
        <p:nvSpPr>
          <p:cNvPr id="1023" name="Google Shape;1023;p29"/>
          <p:cNvSpPr txBox="1">
            <a:spLocks noGrp="1"/>
          </p:cNvSpPr>
          <p:nvPr>
            <p:ph type="body" idx="2"/>
          </p:nvPr>
        </p:nvSpPr>
        <p:spPr>
          <a:xfrm>
            <a:off x="864099" y="1117474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Deep Learning is a subset of Machine Learning and is used to extract useful patterns from data.</a:t>
            </a:r>
            <a:endParaRPr/>
          </a:p>
        </p:txBody>
      </p:sp>
      <p:pic>
        <p:nvPicPr>
          <p:cNvPr id="1024" name="Google Shape;102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6493" y="665849"/>
            <a:ext cx="318910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29"/>
          <p:cNvSpPr/>
          <p:nvPr/>
        </p:nvSpPr>
        <p:spPr>
          <a:xfrm>
            <a:off x="1671621" y="6390747"/>
            <a:ext cx="1474237" cy="1594577"/>
          </a:xfrm>
          <a:prstGeom prst="rect">
            <a:avLst/>
          </a:prstGeom>
          <a:solidFill>
            <a:srgbClr val="01C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Deep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29"/>
          <p:cNvSpPr txBox="1"/>
          <p:nvPr/>
        </p:nvSpPr>
        <p:spPr>
          <a:xfrm>
            <a:off x="3854237" y="4903716"/>
            <a:ext cx="10513882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models need human intervention to arrive at the optimal outcome.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29"/>
          <p:cNvSpPr txBox="1"/>
          <p:nvPr/>
        </p:nvSpPr>
        <p:spPr>
          <a:xfrm>
            <a:off x="1696327" y="8291716"/>
            <a:ext cx="1503680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Learning models make predictions independent of human intervention. </a:t>
            </a:r>
            <a:b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Google Shape;102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4275950" y="6067894"/>
            <a:ext cx="1536085" cy="155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9"/>
          <p:cNvSpPr/>
          <p:nvPr/>
        </p:nvSpPr>
        <p:spPr>
          <a:xfrm>
            <a:off x="12931229" y="6245828"/>
            <a:ext cx="1340215" cy="1198029"/>
          </a:xfrm>
          <a:prstGeom prst="rect">
            <a:avLst/>
          </a:prstGeom>
          <a:solidFill>
            <a:srgbClr val="01C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Car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 Car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0" name="Google Shape;1030;p29"/>
          <p:cNvGrpSpPr/>
          <p:nvPr/>
        </p:nvGrpSpPr>
        <p:grpSpPr>
          <a:xfrm>
            <a:off x="7701339" y="6327758"/>
            <a:ext cx="3026775" cy="1170087"/>
            <a:chOff x="8414810" y="6198981"/>
            <a:chExt cx="3026775" cy="1170087"/>
          </a:xfrm>
        </p:grpSpPr>
        <p:grpSp>
          <p:nvGrpSpPr>
            <p:cNvPr id="1031" name="Google Shape;1031;p29"/>
            <p:cNvGrpSpPr/>
            <p:nvPr/>
          </p:nvGrpSpPr>
          <p:grpSpPr>
            <a:xfrm>
              <a:off x="9787805" y="6198981"/>
              <a:ext cx="1653780" cy="1170087"/>
              <a:chOff x="9766683" y="6160916"/>
              <a:chExt cx="1653780" cy="1170087"/>
            </a:xfrm>
          </p:grpSpPr>
          <p:cxnSp>
            <p:nvCxnSpPr>
              <p:cNvPr id="1032" name="Google Shape;1032;p29"/>
              <p:cNvCxnSpPr>
                <a:endCxn id="1033" idx="2"/>
              </p:cNvCxnSpPr>
              <p:nvPr/>
            </p:nvCxnSpPr>
            <p:spPr>
              <a:xfrm rot="10800000" flipH="1">
                <a:off x="10718304" y="6306975"/>
                <a:ext cx="410700" cy="91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4" name="Google Shape;1034;p29"/>
              <p:cNvCxnSpPr>
                <a:stCxn id="1035" idx="6"/>
                <a:endCxn id="1036" idx="2"/>
              </p:cNvCxnSpPr>
              <p:nvPr/>
            </p:nvCxnSpPr>
            <p:spPr>
              <a:xfrm>
                <a:off x="10058142" y="6309882"/>
                <a:ext cx="389700" cy="43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7" name="Google Shape;1037;p29"/>
              <p:cNvCxnSpPr/>
              <p:nvPr/>
            </p:nvCxnSpPr>
            <p:spPr>
              <a:xfrm>
                <a:off x="10058142" y="6295903"/>
                <a:ext cx="123771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8" name="Google Shape;1038;p29"/>
              <p:cNvCxnSpPr/>
              <p:nvPr/>
            </p:nvCxnSpPr>
            <p:spPr>
              <a:xfrm>
                <a:off x="10037019" y="7188417"/>
                <a:ext cx="123771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9" name="Google Shape;1039;p29"/>
              <p:cNvCxnSpPr>
                <a:stCxn id="1040" idx="6"/>
              </p:cNvCxnSpPr>
              <p:nvPr/>
            </p:nvCxnSpPr>
            <p:spPr>
              <a:xfrm>
                <a:off x="10058142" y="6744506"/>
                <a:ext cx="1237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041" name="Google Shape;1041;p29"/>
              <p:cNvGrpSpPr/>
              <p:nvPr/>
            </p:nvGrpSpPr>
            <p:grpSpPr>
              <a:xfrm>
                <a:off x="9766683" y="6163823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35" name="Google Shape;1035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3" name="Google Shape;1043;p29"/>
              <p:cNvGrpSpPr/>
              <p:nvPr/>
            </p:nvGrpSpPr>
            <p:grpSpPr>
              <a:xfrm>
                <a:off x="10447843" y="6160916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44" name="Google Shape;1044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" name="Google Shape;1036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46" name="Google Shape;1046;p29"/>
              <p:cNvGrpSpPr/>
              <p:nvPr/>
            </p:nvGrpSpPr>
            <p:grpSpPr>
              <a:xfrm>
                <a:off x="11129004" y="6160916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33" name="Google Shape;1033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49" name="Google Shape;1049;p29"/>
              <p:cNvCxnSpPr>
                <a:stCxn id="1044" idx="6"/>
              </p:cNvCxnSpPr>
              <p:nvPr/>
            </p:nvCxnSpPr>
            <p:spPr>
              <a:xfrm>
                <a:off x="10739302" y="6306975"/>
                <a:ext cx="389700" cy="43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0" name="Google Shape;1050;p29"/>
              <p:cNvCxnSpPr>
                <a:stCxn id="1040" idx="6"/>
                <a:endCxn id="1045" idx="2"/>
              </p:cNvCxnSpPr>
              <p:nvPr/>
            </p:nvCxnSpPr>
            <p:spPr>
              <a:xfrm>
                <a:off x="10058142" y="6744506"/>
                <a:ext cx="389700" cy="43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1" name="Google Shape;1051;p29"/>
              <p:cNvCxnSpPr>
                <a:stCxn id="1036" idx="6"/>
                <a:endCxn id="1047" idx="2"/>
              </p:cNvCxnSpPr>
              <p:nvPr/>
            </p:nvCxnSpPr>
            <p:spPr>
              <a:xfrm>
                <a:off x="10739302" y="6741599"/>
                <a:ext cx="389700" cy="44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2" name="Google Shape;1052;p29"/>
              <p:cNvCxnSpPr>
                <a:stCxn id="1042" idx="6"/>
                <a:endCxn id="1036" idx="2"/>
              </p:cNvCxnSpPr>
              <p:nvPr/>
            </p:nvCxnSpPr>
            <p:spPr>
              <a:xfrm rot="10800000" flipH="1">
                <a:off x="10058142" y="6741544"/>
                <a:ext cx="389700" cy="44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3" name="Google Shape;1053;p29"/>
              <p:cNvCxnSpPr>
                <a:stCxn id="1045" idx="6"/>
                <a:endCxn id="1048" idx="2"/>
              </p:cNvCxnSpPr>
              <p:nvPr/>
            </p:nvCxnSpPr>
            <p:spPr>
              <a:xfrm rot="10800000" flipH="1">
                <a:off x="10739302" y="6741636"/>
                <a:ext cx="389700" cy="44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4" name="Google Shape;1054;p29"/>
              <p:cNvCxnSpPr>
                <a:stCxn id="1036" idx="6"/>
                <a:endCxn id="1033" idx="2"/>
              </p:cNvCxnSpPr>
              <p:nvPr/>
            </p:nvCxnSpPr>
            <p:spPr>
              <a:xfrm rot="10800000" flipH="1">
                <a:off x="10739302" y="6306899"/>
                <a:ext cx="389700" cy="4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5" name="Google Shape;1055;p29"/>
              <p:cNvCxnSpPr>
                <a:stCxn id="1040" idx="6"/>
                <a:endCxn id="1044" idx="2"/>
              </p:cNvCxnSpPr>
              <p:nvPr/>
            </p:nvCxnSpPr>
            <p:spPr>
              <a:xfrm rot="10800000" flipH="1">
                <a:off x="10058142" y="6307106"/>
                <a:ext cx="389700" cy="43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6" name="Google Shape;1056;p29"/>
              <p:cNvCxnSpPr>
                <a:stCxn id="1042" idx="6"/>
                <a:endCxn id="1044" idx="2"/>
              </p:cNvCxnSpPr>
              <p:nvPr/>
            </p:nvCxnSpPr>
            <p:spPr>
              <a:xfrm rot="10800000" flipH="1">
                <a:off x="10058142" y="6306844"/>
                <a:ext cx="389700" cy="87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7" name="Google Shape;1057;p29"/>
              <p:cNvCxnSpPr/>
              <p:nvPr/>
            </p:nvCxnSpPr>
            <p:spPr>
              <a:xfrm rot="10800000" flipH="1">
                <a:off x="10210542" y="6459376"/>
                <a:ext cx="389701" cy="4375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58" name="Google Shape;1058;p29"/>
            <p:cNvGrpSpPr/>
            <p:nvPr/>
          </p:nvGrpSpPr>
          <p:grpSpPr>
            <a:xfrm>
              <a:off x="8414810" y="6198981"/>
              <a:ext cx="1653780" cy="1170087"/>
              <a:chOff x="9766683" y="6160916"/>
              <a:chExt cx="1653780" cy="1170087"/>
            </a:xfrm>
          </p:grpSpPr>
          <p:cxnSp>
            <p:nvCxnSpPr>
              <p:cNvPr id="1059" name="Google Shape;1059;p29"/>
              <p:cNvCxnSpPr>
                <a:endCxn id="1060" idx="2"/>
              </p:cNvCxnSpPr>
              <p:nvPr/>
            </p:nvCxnSpPr>
            <p:spPr>
              <a:xfrm rot="10800000" flipH="1">
                <a:off x="10718304" y="6306975"/>
                <a:ext cx="410700" cy="91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1" name="Google Shape;1061;p29"/>
              <p:cNvCxnSpPr>
                <a:stCxn id="1062" idx="6"/>
                <a:endCxn id="1063" idx="2"/>
              </p:cNvCxnSpPr>
              <p:nvPr/>
            </p:nvCxnSpPr>
            <p:spPr>
              <a:xfrm>
                <a:off x="10058142" y="6309882"/>
                <a:ext cx="389700" cy="43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4" name="Google Shape;1064;p29"/>
              <p:cNvCxnSpPr/>
              <p:nvPr/>
            </p:nvCxnSpPr>
            <p:spPr>
              <a:xfrm>
                <a:off x="10058142" y="6295903"/>
                <a:ext cx="123771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5" name="Google Shape;1065;p29"/>
              <p:cNvCxnSpPr/>
              <p:nvPr/>
            </p:nvCxnSpPr>
            <p:spPr>
              <a:xfrm>
                <a:off x="10037019" y="7188417"/>
                <a:ext cx="123771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6" name="Google Shape;1066;p29"/>
              <p:cNvCxnSpPr>
                <a:stCxn id="1067" idx="6"/>
              </p:cNvCxnSpPr>
              <p:nvPr/>
            </p:nvCxnSpPr>
            <p:spPr>
              <a:xfrm>
                <a:off x="10058142" y="6744506"/>
                <a:ext cx="1237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068" name="Google Shape;1068;p29"/>
              <p:cNvGrpSpPr/>
              <p:nvPr/>
            </p:nvGrpSpPr>
            <p:grpSpPr>
              <a:xfrm>
                <a:off x="9766683" y="6163823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62" name="Google Shape;1062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0" name="Google Shape;1070;p29"/>
              <p:cNvGrpSpPr/>
              <p:nvPr/>
            </p:nvGrpSpPr>
            <p:grpSpPr>
              <a:xfrm>
                <a:off x="10447843" y="6160916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71" name="Google Shape;1071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2" name="Google Shape;1072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3" name="Google Shape;1063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3" name="Google Shape;1073;p29"/>
              <p:cNvGrpSpPr/>
              <p:nvPr/>
            </p:nvGrpSpPr>
            <p:grpSpPr>
              <a:xfrm>
                <a:off x="11129004" y="6160916"/>
                <a:ext cx="291459" cy="1167180"/>
                <a:chOff x="4291420" y="2799551"/>
                <a:chExt cx="352666" cy="1550003"/>
              </a:xfrm>
            </p:grpSpPr>
            <p:sp>
              <p:nvSpPr>
                <p:cNvPr id="1060" name="Google Shape;1060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1C3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076" name="Google Shape;1076;p29"/>
              <p:cNvCxnSpPr>
                <a:stCxn id="1071" idx="6"/>
              </p:cNvCxnSpPr>
              <p:nvPr/>
            </p:nvCxnSpPr>
            <p:spPr>
              <a:xfrm>
                <a:off x="10739302" y="6306975"/>
                <a:ext cx="389700" cy="430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29"/>
              <p:cNvCxnSpPr>
                <a:stCxn id="1067" idx="6"/>
                <a:endCxn id="1072" idx="2"/>
              </p:cNvCxnSpPr>
              <p:nvPr/>
            </p:nvCxnSpPr>
            <p:spPr>
              <a:xfrm>
                <a:off x="10058142" y="6744506"/>
                <a:ext cx="389700" cy="43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29"/>
              <p:cNvCxnSpPr>
                <a:stCxn id="1063" idx="6"/>
                <a:endCxn id="1074" idx="2"/>
              </p:cNvCxnSpPr>
              <p:nvPr/>
            </p:nvCxnSpPr>
            <p:spPr>
              <a:xfrm>
                <a:off x="10739302" y="6741599"/>
                <a:ext cx="389700" cy="44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29"/>
              <p:cNvCxnSpPr>
                <a:stCxn id="1069" idx="6"/>
                <a:endCxn id="1063" idx="2"/>
              </p:cNvCxnSpPr>
              <p:nvPr/>
            </p:nvCxnSpPr>
            <p:spPr>
              <a:xfrm rot="10800000" flipH="1">
                <a:off x="10058142" y="6741544"/>
                <a:ext cx="389700" cy="443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0" name="Google Shape;1080;p29"/>
              <p:cNvCxnSpPr>
                <a:stCxn id="1072" idx="6"/>
                <a:endCxn id="1075" idx="2"/>
              </p:cNvCxnSpPr>
              <p:nvPr/>
            </p:nvCxnSpPr>
            <p:spPr>
              <a:xfrm rot="10800000" flipH="1">
                <a:off x="10739302" y="6741636"/>
                <a:ext cx="389700" cy="440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1" name="Google Shape;1081;p29"/>
              <p:cNvCxnSpPr>
                <a:stCxn id="1063" idx="6"/>
                <a:endCxn id="1060" idx="2"/>
              </p:cNvCxnSpPr>
              <p:nvPr/>
            </p:nvCxnSpPr>
            <p:spPr>
              <a:xfrm rot="10800000" flipH="1">
                <a:off x="10739302" y="6306899"/>
                <a:ext cx="389700" cy="43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2" name="Google Shape;1082;p29"/>
              <p:cNvCxnSpPr>
                <a:stCxn id="1067" idx="6"/>
                <a:endCxn id="1071" idx="2"/>
              </p:cNvCxnSpPr>
              <p:nvPr/>
            </p:nvCxnSpPr>
            <p:spPr>
              <a:xfrm rot="10800000" flipH="1">
                <a:off x="10058142" y="6307106"/>
                <a:ext cx="389700" cy="43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3" name="Google Shape;1083;p29"/>
              <p:cNvCxnSpPr>
                <a:stCxn id="1069" idx="6"/>
                <a:endCxn id="1071" idx="2"/>
              </p:cNvCxnSpPr>
              <p:nvPr/>
            </p:nvCxnSpPr>
            <p:spPr>
              <a:xfrm rot="10800000" flipH="1">
                <a:off x="10058142" y="6306844"/>
                <a:ext cx="389700" cy="87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4" name="Google Shape;1084;p29"/>
              <p:cNvCxnSpPr/>
              <p:nvPr/>
            </p:nvCxnSpPr>
            <p:spPr>
              <a:xfrm rot="10800000" flipH="1">
                <a:off x="10210542" y="6459376"/>
                <a:ext cx="389701" cy="43753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085" name="Google Shape;1085;p29"/>
          <p:cNvGrpSpPr/>
          <p:nvPr/>
        </p:nvGrpSpPr>
        <p:grpSpPr>
          <a:xfrm>
            <a:off x="4142514" y="7654560"/>
            <a:ext cx="10441865" cy="324546"/>
            <a:chOff x="4142514" y="7654560"/>
            <a:chExt cx="10441865" cy="324546"/>
          </a:xfrm>
        </p:grpSpPr>
        <p:sp>
          <p:nvSpPr>
            <p:cNvPr id="1086" name="Google Shape;1086;p29"/>
            <p:cNvSpPr txBox="1"/>
            <p:nvPr/>
          </p:nvSpPr>
          <p:spPr>
            <a:xfrm>
              <a:off x="7015930" y="7695290"/>
              <a:ext cx="4451540" cy="2430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Feature extraction and Classification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9"/>
            <p:cNvSpPr txBox="1"/>
            <p:nvPr/>
          </p:nvSpPr>
          <p:spPr>
            <a:xfrm>
              <a:off x="4142514" y="7654560"/>
              <a:ext cx="1738554" cy="324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9"/>
            <p:cNvSpPr txBox="1"/>
            <p:nvPr/>
          </p:nvSpPr>
          <p:spPr>
            <a:xfrm>
              <a:off x="12376069" y="7703623"/>
              <a:ext cx="2208310" cy="2264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29"/>
          <p:cNvGrpSpPr/>
          <p:nvPr/>
        </p:nvGrpSpPr>
        <p:grpSpPr>
          <a:xfrm>
            <a:off x="1671622" y="2755978"/>
            <a:ext cx="12997130" cy="1878246"/>
            <a:chOff x="1671622" y="2755978"/>
            <a:chExt cx="12997130" cy="1878246"/>
          </a:xfrm>
        </p:grpSpPr>
        <p:sp>
          <p:nvSpPr>
            <p:cNvPr id="1090" name="Google Shape;1090;p29"/>
            <p:cNvSpPr/>
            <p:nvPr/>
          </p:nvSpPr>
          <p:spPr>
            <a:xfrm>
              <a:off x="1671622" y="2755978"/>
              <a:ext cx="1474237" cy="1594577"/>
            </a:xfrm>
            <a:prstGeom prst="rect">
              <a:avLst/>
            </a:prstGeom>
            <a:solidFill>
              <a:srgbClr val="0070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Learning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1" name="Google Shape;1091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15930" y="2962216"/>
              <a:ext cx="990774" cy="100137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2" name="Google Shape;1092;p29"/>
            <p:cNvGrpSpPr/>
            <p:nvPr/>
          </p:nvGrpSpPr>
          <p:grpSpPr>
            <a:xfrm>
              <a:off x="9642076" y="2862234"/>
              <a:ext cx="1653780" cy="1170087"/>
              <a:chOff x="9441580" y="2686075"/>
              <a:chExt cx="2001074" cy="1553864"/>
            </a:xfrm>
          </p:grpSpPr>
          <p:cxnSp>
            <p:nvCxnSpPr>
              <p:cNvPr id="1093" name="Google Shape;1093;p29"/>
              <p:cNvCxnSpPr>
                <a:endCxn id="1094" idx="2"/>
              </p:cNvCxnSpPr>
              <p:nvPr/>
            </p:nvCxnSpPr>
            <p:spPr>
              <a:xfrm rot="10800000" flipH="1">
                <a:off x="10593188" y="2880040"/>
                <a:ext cx="496800" cy="1216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5" name="Google Shape;1095;p29"/>
              <p:cNvCxnSpPr>
                <a:stCxn id="1096" idx="6"/>
                <a:endCxn id="1097" idx="2"/>
              </p:cNvCxnSpPr>
              <p:nvPr/>
            </p:nvCxnSpPr>
            <p:spPr>
              <a:xfrm>
                <a:off x="9794246" y="2883901"/>
                <a:ext cx="471600" cy="57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8" name="Google Shape;1098;p29"/>
              <p:cNvCxnSpPr/>
              <p:nvPr/>
            </p:nvCxnSpPr>
            <p:spPr>
              <a:xfrm>
                <a:off x="9794246" y="2865337"/>
                <a:ext cx="149763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9" name="Google Shape;1099;p29"/>
              <p:cNvCxnSpPr/>
              <p:nvPr/>
            </p:nvCxnSpPr>
            <p:spPr>
              <a:xfrm>
                <a:off x="9768687" y="4050586"/>
                <a:ext cx="149763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0" name="Google Shape;1100;p29"/>
              <p:cNvCxnSpPr>
                <a:stCxn id="1101" idx="6"/>
              </p:cNvCxnSpPr>
              <p:nvPr/>
            </p:nvCxnSpPr>
            <p:spPr>
              <a:xfrm>
                <a:off x="9794246" y="3461077"/>
                <a:ext cx="1497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1102" name="Google Shape;1102;p29"/>
              <p:cNvGrpSpPr/>
              <p:nvPr/>
            </p:nvGrpSpPr>
            <p:grpSpPr>
              <a:xfrm>
                <a:off x="9441580" y="2689936"/>
                <a:ext cx="352666" cy="1550003"/>
                <a:chOff x="4291420" y="2799551"/>
                <a:chExt cx="352666" cy="1550003"/>
              </a:xfrm>
            </p:grpSpPr>
            <p:sp>
              <p:nvSpPr>
                <p:cNvPr id="1096" name="Google Shape;1096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3" name="Google Shape;1103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1" name="Google Shape;1101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4" name="Google Shape;1104;p29"/>
              <p:cNvGrpSpPr/>
              <p:nvPr/>
            </p:nvGrpSpPr>
            <p:grpSpPr>
              <a:xfrm>
                <a:off x="10265784" y="2686075"/>
                <a:ext cx="352666" cy="1550003"/>
                <a:chOff x="4291420" y="2799551"/>
                <a:chExt cx="352666" cy="1550003"/>
              </a:xfrm>
            </p:grpSpPr>
            <p:sp>
              <p:nvSpPr>
                <p:cNvPr id="1105" name="Google Shape;1105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6" name="Google Shape;1106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" name="Google Shape;1097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07" name="Google Shape;1107;p29"/>
              <p:cNvGrpSpPr/>
              <p:nvPr/>
            </p:nvGrpSpPr>
            <p:grpSpPr>
              <a:xfrm>
                <a:off x="11089988" y="2686075"/>
                <a:ext cx="352666" cy="1550003"/>
                <a:chOff x="4291420" y="2799551"/>
                <a:chExt cx="352666" cy="1550003"/>
              </a:xfrm>
            </p:grpSpPr>
            <p:sp>
              <p:nvSpPr>
                <p:cNvPr id="1094" name="Google Shape;1094;p29"/>
                <p:cNvSpPr/>
                <p:nvPr/>
              </p:nvSpPr>
              <p:spPr>
                <a:xfrm>
                  <a:off x="4291420" y="2799551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8" name="Google Shape;1108;p29"/>
                <p:cNvSpPr/>
                <p:nvPr/>
              </p:nvSpPr>
              <p:spPr>
                <a:xfrm>
                  <a:off x="4291420" y="3961623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9" name="Google Shape;1109;p29"/>
                <p:cNvSpPr/>
                <p:nvPr/>
              </p:nvSpPr>
              <p:spPr>
                <a:xfrm>
                  <a:off x="4291420" y="3376727"/>
                  <a:ext cx="352666" cy="387931"/>
                </a:xfrm>
                <a:prstGeom prst="ellipse">
                  <a:avLst/>
                </a:prstGeom>
                <a:solidFill>
                  <a:srgbClr val="0070C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110" name="Google Shape;1110;p29"/>
              <p:cNvCxnSpPr>
                <a:stCxn id="1105" idx="6"/>
              </p:cNvCxnSpPr>
              <p:nvPr/>
            </p:nvCxnSpPr>
            <p:spPr>
              <a:xfrm>
                <a:off x="10618450" y="2880040"/>
                <a:ext cx="471600" cy="57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1" name="Google Shape;1111;p29"/>
              <p:cNvCxnSpPr>
                <a:stCxn id="1101" idx="6"/>
                <a:endCxn id="1106" idx="2"/>
              </p:cNvCxnSpPr>
              <p:nvPr/>
            </p:nvCxnSpPr>
            <p:spPr>
              <a:xfrm>
                <a:off x="9794246" y="3461077"/>
                <a:ext cx="471600" cy="58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2" name="Google Shape;1112;p29"/>
              <p:cNvCxnSpPr>
                <a:stCxn id="1097" idx="6"/>
                <a:endCxn id="1108" idx="2"/>
              </p:cNvCxnSpPr>
              <p:nvPr/>
            </p:nvCxnSpPr>
            <p:spPr>
              <a:xfrm>
                <a:off x="10618450" y="3457216"/>
                <a:ext cx="471600" cy="58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3" name="Google Shape;1113;p29"/>
              <p:cNvCxnSpPr>
                <a:stCxn id="1103" idx="6"/>
                <a:endCxn id="1097" idx="2"/>
              </p:cNvCxnSpPr>
              <p:nvPr/>
            </p:nvCxnSpPr>
            <p:spPr>
              <a:xfrm rot="10800000" flipH="1">
                <a:off x="9794246" y="3457074"/>
                <a:ext cx="471600" cy="588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4" name="Google Shape;1114;p29"/>
              <p:cNvCxnSpPr>
                <a:stCxn id="1106" idx="6"/>
                <a:endCxn id="1109" idx="2"/>
              </p:cNvCxnSpPr>
              <p:nvPr/>
            </p:nvCxnSpPr>
            <p:spPr>
              <a:xfrm rot="10800000" flipH="1">
                <a:off x="10618450" y="3457413"/>
                <a:ext cx="471600" cy="58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5" name="Google Shape;1115;p29"/>
              <p:cNvCxnSpPr>
                <a:stCxn id="1097" idx="6"/>
                <a:endCxn id="1094" idx="2"/>
              </p:cNvCxnSpPr>
              <p:nvPr/>
            </p:nvCxnSpPr>
            <p:spPr>
              <a:xfrm rot="10800000" flipH="1">
                <a:off x="10618450" y="2880016"/>
                <a:ext cx="471600" cy="577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6" name="Google Shape;1116;p29"/>
              <p:cNvCxnSpPr>
                <a:stCxn id="1101" idx="6"/>
                <a:endCxn id="1105" idx="2"/>
              </p:cNvCxnSpPr>
              <p:nvPr/>
            </p:nvCxnSpPr>
            <p:spPr>
              <a:xfrm rot="10800000" flipH="1">
                <a:off x="9794246" y="2880277"/>
                <a:ext cx="471600" cy="580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7" name="Google Shape;1117;p29"/>
              <p:cNvCxnSpPr>
                <a:stCxn id="1103" idx="6"/>
                <a:endCxn id="1105" idx="2"/>
              </p:cNvCxnSpPr>
              <p:nvPr/>
            </p:nvCxnSpPr>
            <p:spPr>
              <a:xfrm rot="10800000" flipH="1">
                <a:off x="9794246" y="2879874"/>
                <a:ext cx="471600" cy="1166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pic>
          <p:nvPicPr>
            <p:cNvPr id="1118" name="Google Shape;1118;p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flipH="1">
              <a:off x="4220376" y="2768005"/>
              <a:ext cx="1536085" cy="155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9" name="Google Shape;1119;p29"/>
            <p:cNvSpPr/>
            <p:nvPr/>
          </p:nvSpPr>
          <p:spPr>
            <a:xfrm>
              <a:off x="12931229" y="2863891"/>
              <a:ext cx="1340215" cy="1198029"/>
            </a:xfrm>
            <a:prstGeom prst="rect">
              <a:avLst/>
            </a:prstGeom>
            <a:solidFill>
              <a:srgbClr val="0070C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Car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Not Car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0" name="Google Shape;1120;p29"/>
            <p:cNvGrpSpPr/>
            <p:nvPr/>
          </p:nvGrpSpPr>
          <p:grpSpPr>
            <a:xfrm>
              <a:off x="4075057" y="4309678"/>
              <a:ext cx="10593695" cy="324546"/>
              <a:chOff x="4075057" y="4252528"/>
              <a:chExt cx="10593695" cy="324546"/>
            </a:xfrm>
          </p:grpSpPr>
          <p:sp>
            <p:nvSpPr>
              <p:cNvPr id="1121" name="Google Shape;1121;p29"/>
              <p:cNvSpPr txBox="1"/>
              <p:nvPr/>
            </p:nvSpPr>
            <p:spPr>
              <a:xfrm>
                <a:off x="4075057" y="4252528"/>
                <a:ext cx="1738554" cy="324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Input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9"/>
              <p:cNvSpPr txBox="1"/>
              <p:nvPr/>
            </p:nvSpPr>
            <p:spPr>
              <a:xfrm>
                <a:off x="6407162" y="4252528"/>
                <a:ext cx="2208310" cy="226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Feature Extraction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9"/>
              <p:cNvSpPr txBox="1"/>
              <p:nvPr/>
            </p:nvSpPr>
            <p:spPr>
              <a:xfrm>
                <a:off x="9214727" y="4252528"/>
                <a:ext cx="2208310" cy="226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Classification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9"/>
              <p:cNvSpPr txBox="1"/>
              <p:nvPr/>
            </p:nvSpPr>
            <p:spPr>
              <a:xfrm>
                <a:off x="12460442" y="4252528"/>
                <a:ext cx="2208310" cy="226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lang="en-US" sz="18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Output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125" name="Google Shape;1125;p29"/>
            <p:cNvCxnSpPr/>
            <p:nvPr/>
          </p:nvCxnSpPr>
          <p:spPr>
            <a:xfrm>
              <a:off x="5944580" y="3544954"/>
              <a:ext cx="742950" cy="0"/>
            </a:xfrm>
            <a:prstGeom prst="straightConnector1">
              <a:avLst/>
            </a:prstGeom>
            <a:noFill/>
            <a:ln w="9525" cap="flat" cmpd="sng">
              <a:solidFill>
                <a:srgbClr val="0070C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26" name="Google Shape;1126;p29"/>
            <p:cNvCxnSpPr/>
            <p:nvPr/>
          </p:nvCxnSpPr>
          <p:spPr>
            <a:xfrm>
              <a:off x="8513958" y="3553266"/>
              <a:ext cx="742950" cy="0"/>
            </a:xfrm>
            <a:prstGeom prst="straightConnector1">
              <a:avLst/>
            </a:prstGeom>
            <a:noFill/>
            <a:ln w="9525" cap="flat" cmpd="sng">
              <a:solidFill>
                <a:srgbClr val="0070C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27" name="Google Shape;1127;p29"/>
            <p:cNvCxnSpPr/>
            <p:nvPr/>
          </p:nvCxnSpPr>
          <p:spPr>
            <a:xfrm>
              <a:off x="11717492" y="3553266"/>
              <a:ext cx="742950" cy="0"/>
            </a:xfrm>
            <a:prstGeom prst="straightConnector1">
              <a:avLst/>
            </a:prstGeom>
            <a:noFill/>
            <a:ln w="9525" cap="flat" cmpd="sng">
              <a:solidFill>
                <a:srgbClr val="0070C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128" name="Google Shape;1128;p29"/>
          <p:cNvCxnSpPr/>
          <p:nvPr/>
        </p:nvCxnSpPr>
        <p:spPr>
          <a:xfrm>
            <a:off x="11750943" y="6834338"/>
            <a:ext cx="742950" cy="0"/>
          </a:xfrm>
          <a:prstGeom prst="straightConnector1">
            <a:avLst/>
          </a:prstGeom>
          <a:noFill/>
          <a:ln w="9525" cap="flat" cmpd="sng">
            <a:solidFill>
              <a:srgbClr val="01C3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9" name="Google Shape;1129;p29"/>
          <p:cNvCxnSpPr/>
          <p:nvPr/>
        </p:nvCxnSpPr>
        <p:spPr>
          <a:xfrm>
            <a:off x="6316055" y="6892046"/>
            <a:ext cx="742950" cy="0"/>
          </a:xfrm>
          <a:prstGeom prst="straightConnector1">
            <a:avLst/>
          </a:prstGeom>
          <a:noFill/>
          <a:ln w="9525" cap="flat" cmpd="sng">
            <a:solidFill>
              <a:srgbClr val="01C3F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"/>
          <p:cNvSpPr txBox="1"/>
          <p:nvPr/>
        </p:nvSpPr>
        <p:spPr>
          <a:xfrm>
            <a:off x="1466833" y="1543599"/>
            <a:ext cx="8847600" cy="7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2200" b="0" i="0" u="none" strike="noStrike" cap="non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8" name="Google Shape;4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3" y="2493633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3" y="3434144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2" y="5220520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2" y="4327332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2" y="6154245"/>
            <a:ext cx="489335" cy="48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063" y="7094756"/>
            <a:ext cx="489335" cy="48933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"/>
          <p:cNvSpPr/>
          <p:nvPr/>
        </p:nvSpPr>
        <p:spPr>
          <a:xfrm>
            <a:off x="1466833" y="3380551"/>
            <a:ext cx="7495263" cy="59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Outline the history of artificial intelligence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3"/>
          <p:cNvSpPr/>
          <p:nvPr/>
        </p:nvSpPr>
        <p:spPr>
          <a:xfrm>
            <a:off x="1466833" y="4278612"/>
            <a:ext cx="7791467" cy="5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List successes of deep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3"/>
          <p:cNvSpPr/>
          <p:nvPr/>
        </p:nvSpPr>
        <p:spPr>
          <a:xfrm>
            <a:off x="1466833" y="6134427"/>
            <a:ext cx="7126440" cy="5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Discuss the applications of deep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3"/>
          <p:cNvSpPr/>
          <p:nvPr/>
        </p:nvSpPr>
        <p:spPr>
          <a:xfrm>
            <a:off x="1447782" y="7122236"/>
            <a:ext cx="7099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Outline the life cycle of a deep learning project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3"/>
          <p:cNvSpPr/>
          <p:nvPr/>
        </p:nvSpPr>
        <p:spPr>
          <a:xfrm>
            <a:off x="1466833" y="5171800"/>
            <a:ext cx="7180869" cy="5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Discuss object detection using self-driving cars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3"/>
          <p:cNvSpPr/>
          <p:nvPr/>
        </p:nvSpPr>
        <p:spPr>
          <a:xfrm>
            <a:off x="1447783" y="2434294"/>
            <a:ext cx="7099841" cy="586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Describe artificial intelligence and deep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30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AI vs. ML vs. DL</a:t>
            </a:r>
            <a:endParaRPr/>
          </a:p>
        </p:txBody>
      </p:sp>
      <p:pic>
        <p:nvPicPr>
          <p:cNvPr id="1136" name="Google Shape;113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7" name="Google Shape;1137;p30"/>
          <p:cNvGrpSpPr/>
          <p:nvPr/>
        </p:nvGrpSpPr>
        <p:grpSpPr>
          <a:xfrm>
            <a:off x="1677131" y="1619250"/>
            <a:ext cx="13436415" cy="5984950"/>
            <a:chOff x="1677131" y="1619250"/>
            <a:chExt cx="13436415" cy="5984950"/>
          </a:xfrm>
        </p:grpSpPr>
        <p:grpSp>
          <p:nvGrpSpPr>
            <p:cNvPr id="1138" name="Google Shape;1138;p30"/>
            <p:cNvGrpSpPr/>
            <p:nvPr/>
          </p:nvGrpSpPr>
          <p:grpSpPr>
            <a:xfrm>
              <a:off x="1677131" y="1619250"/>
              <a:ext cx="13436415" cy="5984950"/>
              <a:chOff x="1639031" y="1822121"/>
              <a:chExt cx="13436415" cy="5984950"/>
            </a:xfrm>
          </p:grpSpPr>
          <p:grpSp>
            <p:nvGrpSpPr>
              <p:cNvPr id="1139" name="Google Shape;1139;p30"/>
              <p:cNvGrpSpPr/>
              <p:nvPr/>
            </p:nvGrpSpPr>
            <p:grpSpPr>
              <a:xfrm>
                <a:off x="1639031" y="1822121"/>
                <a:ext cx="13351160" cy="5984950"/>
                <a:chOff x="1158190" y="3201459"/>
                <a:chExt cx="7124282" cy="3254004"/>
              </a:xfrm>
            </p:grpSpPr>
            <p:sp>
              <p:nvSpPr>
                <p:cNvPr id="1140" name="Google Shape;1140;p30"/>
                <p:cNvSpPr/>
                <p:nvPr/>
              </p:nvSpPr>
              <p:spPr>
                <a:xfrm>
                  <a:off x="1158190" y="3201459"/>
                  <a:ext cx="7124282" cy="3254004"/>
                </a:xfrm>
                <a:prstGeom prst="rect">
                  <a:avLst/>
                </a:prstGeom>
                <a:solidFill>
                  <a:srgbClr val="B4DD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41" name="Google Shape;1141;p30"/>
                <p:cNvGrpSpPr/>
                <p:nvPr/>
              </p:nvGrpSpPr>
              <p:grpSpPr>
                <a:xfrm>
                  <a:off x="3609989" y="3764167"/>
                  <a:ext cx="4672483" cy="2691296"/>
                  <a:chOff x="3609989" y="3764167"/>
                  <a:chExt cx="4672483" cy="2691296"/>
                </a:xfrm>
              </p:grpSpPr>
              <p:sp>
                <p:nvSpPr>
                  <p:cNvPr id="1142" name="Google Shape;1142;p30"/>
                  <p:cNvSpPr/>
                  <p:nvPr/>
                </p:nvSpPr>
                <p:spPr>
                  <a:xfrm>
                    <a:off x="3609989" y="3764167"/>
                    <a:ext cx="4672483" cy="2691296"/>
                  </a:xfrm>
                  <a:prstGeom prst="rect">
                    <a:avLst/>
                  </a:prstGeom>
                  <a:solidFill>
                    <a:srgbClr val="83C7E9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3" name="Google Shape;1143;p30"/>
                  <p:cNvSpPr/>
                  <p:nvPr/>
                </p:nvSpPr>
                <p:spPr>
                  <a:xfrm>
                    <a:off x="5890965" y="4401178"/>
                    <a:ext cx="2391507" cy="2054285"/>
                  </a:xfrm>
                  <a:prstGeom prst="rect">
                    <a:avLst/>
                  </a:prstGeom>
                  <a:solidFill>
                    <a:srgbClr val="53B2E0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144" name="Google Shape;1144;p30"/>
              <p:cNvSpPr txBox="1"/>
              <p:nvPr/>
            </p:nvSpPr>
            <p:spPr>
              <a:xfrm>
                <a:off x="1986893" y="1995864"/>
                <a:ext cx="3116425" cy="9541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ARTIFICIAL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INTELLIGENCE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0"/>
              <p:cNvSpPr txBox="1"/>
              <p:nvPr/>
            </p:nvSpPr>
            <p:spPr>
              <a:xfrm>
                <a:off x="6569786" y="3074606"/>
                <a:ext cx="3116425" cy="9541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MACHINE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LEARNING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0"/>
              <p:cNvSpPr txBox="1"/>
              <p:nvPr/>
            </p:nvSpPr>
            <p:spPr>
              <a:xfrm>
                <a:off x="10790333" y="4280169"/>
                <a:ext cx="3116425" cy="95410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DEEP</a:t>
                </a:r>
                <a:br>
                  <a:rPr lang="en-US" sz="2800" b="1" i="0" u="none" strike="noStrike" cap="non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2800" b="1" i="0" u="none" strike="noStrike" cap="non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LEARNING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30"/>
              <p:cNvSpPr txBox="1"/>
              <p:nvPr/>
            </p:nvSpPr>
            <p:spPr>
              <a:xfrm>
                <a:off x="1986893" y="3123714"/>
                <a:ext cx="4246897" cy="101566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 technique which enables machines to mimic human behavior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30"/>
              <p:cNvSpPr txBox="1"/>
              <p:nvPr/>
            </p:nvSpPr>
            <p:spPr>
              <a:xfrm>
                <a:off x="6581652" y="4228871"/>
                <a:ext cx="4246897" cy="132343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Subset of AI technique which </a:t>
                </a:r>
                <a:b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use statistical methods to </a:t>
                </a:r>
                <a:b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enable machines to improve </a:t>
                </a:r>
                <a:b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with experience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30"/>
              <p:cNvSpPr txBox="1"/>
              <p:nvPr/>
            </p:nvSpPr>
            <p:spPr>
              <a:xfrm>
                <a:off x="10828549" y="5485732"/>
                <a:ext cx="4246897" cy="1015663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Subset of ML which makes the computation of multi-layer </a:t>
                </a:r>
                <a:b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</a:b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neural network feasible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0" name="Google Shape;1150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58536" y="4535035"/>
              <a:ext cx="1811870" cy="1811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59172" y="5917661"/>
              <a:ext cx="1167467" cy="1167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Google Shape;1152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266881" y="6514361"/>
              <a:ext cx="964849" cy="964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Neural Networks</a:t>
            </a:r>
            <a:endParaRPr/>
          </a:p>
        </p:txBody>
      </p:sp>
      <p:sp>
        <p:nvSpPr>
          <p:cNvPr id="1159" name="Google Shape;1159;p31"/>
          <p:cNvSpPr txBox="1">
            <a:spLocks noGrp="1"/>
          </p:cNvSpPr>
          <p:nvPr>
            <p:ph type="body" idx="2"/>
          </p:nvPr>
        </p:nvSpPr>
        <p:spPr>
          <a:xfrm>
            <a:off x="800100" y="103160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Deep Learning models utilize artificial neural networks (ANN)</a:t>
            </a:r>
            <a:br>
              <a:rPr lang="en-US" sz="2200"/>
            </a:br>
            <a:r>
              <a:rPr lang="en-US" sz="2200"/>
              <a:t>that are inspired by the biological neural network of the human brain. </a:t>
            </a:r>
            <a:br>
              <a:rPr lang="en-US" sz="2200"/>
            </a:br>
            <a:endParaRPr sz="2200"/>
          </a:p>
        </p:txBody>
      </p:sp>
      <p:pic>
        <p:nvPicPr>
          <p:cNvPr id="1160" name="Google Shape;116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3002" y="665849"/>
            <a:ext cx="513609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2244" y="1962694"/>
            <a:ext cx="8057434" cy="687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Artificial Neural Network (ANN)</a:t>
            </a:r>
            <a:endParaRPr/>
          </a:p>
        </p:txBody>
      </p:sp>
      <p:pic>
        <p:nvPicPr>
          <p:cNvPr id="1168" name="Google Shape;116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1598" y="665849"/>
            <a:ext cx="909889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32"/>
          <p:cNvSpPr txBox="1"/>
          <p:nvPr/>
        </p:nvSpPr>
        <p:spPr>
          <a:xfrm>
            <a:off x="3791130" y="1031609"/>
            <a:ext cx="867373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ANNs try to imitate neuronal activity in the brain in order to learn to recognize data patterns.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0" name="Google Shape;1170;p32"/>
          <p:cNvGrpSpPr/>
          <p:nvPr/>
        </p:nvGrpSpPr>
        <p:grpSpPr>
          <a:xfrm>
            <a:off x="2174873" y="2010365"/>
            <a:ext cx="11906250" cy="6696075"/>
            <a:chOff x="2174873" y="2067515"/>
            <a:chExt cx="11906250" cy="6696075"/>
          </a:xfrm>
        </p:grpSpPr>
        <p:pic>
          <p:nvPicPr>
            <p:cNvPr id="1171" name="Google Shape;1171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74873" y="2067515"/>
              <a:ext cx="11906250" cy="669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2" name="Google Shape;1172;p32"/>
            <p:cNvSpPr/>
            <p:nvPr/>
          </p:nvSpPr>
          <p:spPr>
            <a:xfrm>
              <a:off x="5391150" y="3235915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5391150" y="4107334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5391150" y="4978753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5391150" y="5850172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5391150" y="6721591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6654564" y="2675250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6654564" y="3546669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6654564" y="4418088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6654564" y="5289507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6654564" y="6160926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6654564" y="7032345"/>
              <a:ext cx="495300" cy="495300"/>
            </a:xfrm>
            <a:prstGeom prst="ellipse">
              <a:avLst/>
            </a:prstGeom>
            <a:solidFill>
              <a:srgbClr val="B4DD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7917978" y="2675250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7917978" y="3546669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7917978" y="4418088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7917978" y="5289507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7917978" y="6160926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2"/>
            <p:cNvSpPr/>
            <p:nvPr/>
          </p:nvSpPr>
          <p:spPr>
            <a:xfrm>
              <a:off x="7917978" y="7032345"/>
              <a:ext cx="495300" cy="495300"/>
            </a:xfrm>
            <a:prstGeom prst="ellipse">
              <a:avLst/>
            </a:prstGeom>
            <a:solidFill>
              <a:srgbClr val="83C7E9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2"/>
            <p:cNvSpPr/>
            <p:nvPr/>
          </p:nvSpPr>
          <p:spPr>
            <a:xfrm>
              <a:off x="9181392" y="2675250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2"/>
            <p:cNvSpPr/>
            <p:nvPr/>
          </p:nvSpPr>
          <p:spPr>
            <a:xfrm>
              <a:off x="9181392" y="3546669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2"/>
            <p:cNvSpPr/>
            <p:nvPr/>
          </p:nvSpPr>
          <p:spPr>
            <a:xfrm>
              <a:off x="9181392" y="4418088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9181392" y="5289507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9181392" y="6160926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9181392" y="7032345"/>
              <a:ext cx="495300" cy="495300"/>
            </a:xfrm>
            <a:prstGeom prst="ellipse">
              <a:avLst/>
            </a:prstGeom>
            <a:solidFill>
              <a:srgbClr val="53B2E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10444806" y="3546669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10444806" y="4418088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10444806" y="5289507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10444806" y="6160926"/>
              <a:ext cx="495300" cy="495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9" name="Google Shape;1199;p32"/>
            <p:cNvGrpSpPr/>
            <p:nvPr/>
          </p:nvGrpSpPr>
          <p:grpSpPr>
            <a:xfrm>
              <a:off x="2638511" y="2786250"/>
              <a:ext cx="2081864" cy="4764376"/>
              <a:chOff x="2638511" y="2786250"/>
              <a:chExt cx="2081864" cy="4764376"/>
            </a:xfrm>
          </p:grpSpPr>
          <p:pic>
            <p:nvPicPr>
              <p:cNvPr id="1200" name="Google Shape;1200;p32" descr="A cat that is looking at the camera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51241" y="2786250"/>
                <a:ext cx="1564135" cy="1173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1" name="Google Shape;1201;p32" descr="A close up of a car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8511" y="4092111"/>
                <a:ext cx="2081864" cy="20818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2" name="Google Shape;1202;p32" descr="A girl in a pink dress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851241" y="5830077"/>
                <a:ext cx="1720549" cy="17205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203" name="Google Shape;1203;p32"/>
            <p:cNvCxnSpPr/>
            <p:nvPr/>
          </p:nvCxnSpPr>
          <p:spPr>
            <a:xfrm>
              <a:off x="4536191" y="3466841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4" name="Google Shape;1204;p32"/>
            <p:cNvCxnSpPr/>
            <p:nvPr/>
          </p:nvCxnSpPr>
          <p:spPr>
            <a:xfrm>
              <a:off x="4536191" y="4326377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5" name="Google Shape;1205;p32"/>
            <p:cNvCxnSpPr/>
            <p:nvPr/>
          </p:nvCxnSpPr>
          <p:spPr>
            <a:xfrm>
              <a:off x="4536191" y="5216355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6" name="Google Shape;1206;p32"/>
            <p:cNvCxnSpPr/>
            <p:nvPr/>
          </p:nvCxnSpPr>
          <p:spPr>
            <a:xfrm>
              <a:off x="4536191" y="6087774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7" name="Google Shape;1207;p32"/>
            <p:cNvCxnSpPr/>
            <p:nvPr/>
          </p:nvCxnSpPr>
          <p:spPr>
            <a:xfrm>
              <a:off x="4523999" y="6959193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8" name="Google Shape;1208;p32"/>
            <p:cNvCxnSpPr/>
            <p:nvPr/>
          </p:nvCxnSpPr>
          <p:spPr>
            <a:xfrm>
              <a:off x="11116818" y="3339241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9" name="Google Shape;1209;p32"/>
            <p:cNvCxnSpPr/>
            <p:nvPr/>
          </p:nvCxnSpPr>
          <p:spPr>
            <a:xfrm>
              <a:off x="11116818" y="4198777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10" name="Google Shape;1210;p32"/>
            <p:cNvCxnSpPr/>
            <p:nvPr/>
          </p:nvCxnSpPr>
          <p:spPr>
            <a:xfrm>
              <a:off x="11116818" y="5088755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11" name="Google Shape;1211;p32"/>
            <p:cNvCxnSpPr/>
            <p:nvPr/>
          </p:nvCxnSpPr>
          <p:spPr>
            <a:xfrm>
              <a:off x="11116818" y="5960174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12" name="Google Shape;1212;p32"/>
            <p:cNvCxnSpPr/>
            <p:nvPr/>
          </p:nvCxnSpPr>
          <p:spPr>
            <a:xfrm>
              <a:off x="11104626" y="6831593"/>
              <a:ext cx="854959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1213" name="Google Shape;1213;p32"/>
            <p:cNvGrpSpPr/>
            <p:nvPr/>
          </p:nvGrpSpPr>
          <p:grpSpPr>
            <a:xfrm>
              <a:off x="11896609" y="2862876"/>
              <a:ext cx="2081864" cy="4783037"/>
              <a:chOff x="2638511" y="2786250"/>
              <a:chExt cx="2081864" cy="4783037"/>
            </a:xfrm>
          </p:grpSpPr>
          <p:pic>
            <p:nvPicPr>
              <p:cNvPr id="1214" name="Google Shape;1214;p32" descr="A cat that is looking at the camera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851241" y="2786250"/>
                <a:ext cx="1564135" cy="11731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5" name="Google Shape;1215;p32" descr="A close up of a car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8511" y="4054789"/>
                <a:ext cx="2081864" cy="20818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6" name="Google Shape;1216;p32" descr="A girl in a pink dress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851241" y="5848738"/>
                <a:ext cx="1720549" cy="17205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3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Deep Learning</a:t>
            </a:r>
            <a:endParaRPr/>
          </a:p>
        </p:txBody>
      </p:sp>
      <p:sp>
        <p:nvSpPr>
          <p:cNvPr id="1223" name="Google Shape;1223;p33"/>
          <p:cNvSpPr txBox="1">
            <a:spLocks noGrp="1"/>
          </p:cNvSpPr>
          <p:nvPr>
            <p:ph type="body" idx="2"/>
          </p:nvPr>
        </p:nvSpPr>
        <p:spPr>
          <a:xfrm>
            <a:off x="698154" y="106378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The deep in Deep Learning refers to the large number of layers of neurons that </a:t>
            </a:r>
            <a:br>
              <a:rPr lang="en-US" sz="2200">
                <a:solidFill>
                  <a:srgbClr val="3F3F3F"/>
                </a:solidFill>
              </a:rPr>
            </a:br>
            <a:r>
              <a:rPr lang="en-US" sz="2200">
                <a:solidFill>
                  <a:srgbClr val="3F3F3F"/>
                </a:solidFill>
              </a:rPr>
              <a:t>help to learn various representations of data. </a:t>
            </a:r>
            <a:endParaRPr/>
          </a:p>
        </p:txBody>
      </p:sp>
      <p:pic>
        <p:nvPicPr>
          <p:cNvPr id="1224" name="Google Shape;122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1637" y="665849"/>
            <a:ext cx="385882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5" name="Google Shape;1225;p33"/>
          <p:cNvGrpSpPr/>
          <p:nvPr/>
        </p:nvGrpSpPr>
        <p:grpSpPr>
          <a:xfrm>
            <a:off x="2432285" y="1883119"/>
            <a:ext cx="13131218" cy="6595032"/>
            <a:chOff x="2603735" y="2228395"/>
            <a:chExt cx="13131218" cy="6595032"/>
          </a:xfrm>
        </p:grpSpPr>
        <p:sp>
          <p:nvSpPr>
            <p:cNvPr id="1226" name="Google Shape;1226;p33"/>
            <p:cNvSpPr txBox="1"/>
            <p:nvPr/>
          </p:nvSpPr>
          <p:spPr>
            <a:xfrm>
              <a:off x="11248612" y="6663283"/>
              <a:ext cx="4486342" cy="604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(prediction)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7" name="Google Shape;1227;p33"/>
            <p:cNvGrpSpPr/>
            <p:nvPr/>
          </p:nvGrpSpPr>
          <p:grpSpPr>
            <a:xfrm>
              <a:off x="2603735" y="2228395"/>
              <a:ext cx="11782204" cy="6595032"/>
              <a:chOff x="2603735" y="2228395"/>
              <a:chExt cx="11782204" cy="6595032"/>
            </a:xfrm>
          </p:grpSpPr>
          <p:grpSp>
            <p:nvGrpSpPr>
              <p:cNvPr id="1228" name="Google Shape;1228;p33"/>
              <p:cNvGrpSpPr/>
              <p:nvPr/>
            </p:nvGrpSpPr>
            <p:grpSpPr>
              <a:xfrm>
                <a:off x="2772229" y="2472679"/>
                <a:ext cx="11190862" cy="5078679"/>
                <a:chOff x="2641600" y="2478813"/>
                <a:chExt cx="11190862" cy="5078679"/>
              </a:xfrm>
            </p:grpSpPr>
            <p:cxnSp>
              <p:nvCxnSpPr>
                <p:cNvPr id="1229" name="Google Shape;1229;p33"/>
                <p:cNvCxnSpPr/>
                <p:nvPr/>
              </p:nvCxnSpPr>
              <p:spPr>
                <a:xfrm rot="10800000" flipH="1">
                  <a:off x="6009680" y="2952747"/>
                  <a:ext cx="1971159" cy="92221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0" name="Google Shape;1230;p33"/>
                <p:cNvCxnSpPr/>
                <p:nvPr/>
              </p:nvCxnSpPr>
              <p:spPr>
                <a:xfrm rot="10800000" flipH="1">
                  <a:off x="6009680" y="3824166"/>
                  <a:ext cx="1971159" cy="50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1" name="Google Shape;1231;p33"/>
                <p:cNvCxnSpPr/>
                <p:nvPr/>
              </p:nvCxnSpPr>
              <p:spPr>
                <a:xfrm>
                  <a:off x="5876063" y="3875475"/>
                  <a:ext cx="2104776" cy="82011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2" name="Google Shape;1232;p33"/>
                <p:cNvCxnSpPr/>
                <p:nvPr/>
              </p:nvCxnSpPr>
              <p:spPr>
                <a:xfrm rot="10800000" flipH="1">
                  <a:off x="6009680" y="3872837"/>
                  <a:ext cx="1971159" cy="92221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3" name="Google Shape;1233;p33"/>
                <p:cNvCxnSpPr/>
                <p:nvPr/>
              </p:nvCxnSpPr>
              <p:spPr>
                <a:xfrm rot="10800000" flipH="1">
                  <a:off x="6009680" y="4744256"/>
                  <a:ext cx="1971159" cy="50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4" name="Google Shape;1234;p33"/>
                <p:cNvCxnSpPr/>
                <p:nvPr/>
              </p:nvCxnSpPr>
              <p:spPr>
                <a:xfrm>
                  <a:off x="5876063" y="4795565"/>
                  <a:ext cx="2104776" cy="82011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5" name="Google Shape;1235;p33"/>
                <p:cNvCxnSpPr/>
                <p:nvPr/>
              </p:nvCxnSpPr>
              <p:spPr>
                <a:xfrm rot="10800000" flipH="1">
                  <a:off x="5942871" y="4718047"/>
                  <a:ext cx="1971159" cy="92221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6" name="Google Shape;1236;p33"/>
                <p:cNvCxnSpPr/>
                <p:nvPr/>
              </p:nvCxnSpPr>
              <p:spPr>
                <a:xfrm rot="10800000" flipH="1">
                  <a:off x="5942871" y="5589466"/>
                  <a:ext cx="1971159" cy="50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7" name="Google Shape;1237;p33"/>
                <p:cNvCxnSpPr/>
                <p:nvPr/>
              </p:nvCxnSpPr>
              <p:spPr>
                <a:xfrm>
                  <a:off x="5809254" y="5640775"/>
                  <a:ext cx="2104776" cy="82011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8" name="Google Shape;1238;p33"/>
                <p:cNvCxnSpPr/>
                <p:nvPr/>
              </p:nvCxnSpPr>
              <p:spPr>
                <a:xfrm rot="10800000" flipH="1">
                  <a:off x="5988965" y="5657847"/>
                  <a:ext cx="1971159" cy="92221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39" name="Google Shape;1239;p33"/>
                <p:cNvCxnSpPr/>
                <p:nvPr/>
              </p:nvCxnSpPr>
              <p:spPr>
                <a:xfrm rot="10800000" flipH="1">
                  <a:off x="5988965" y="6529266"/>
                  <a:ext cx="1971159" cy="50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40" name="Google Shape;1240;p33"/>
                <p:cNvCxnSpPr/>
                <p:nvPr/>
              </p:nvCxnSpPr>
              <p:spPr>
                <a:xfrm>
                  <a:off x="5855348" y="6580575"/>
                  <a:ext cx="2104776" cy="82011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241" name="Google Shape;1241;p33"/>
                <p:cNvSpPr/>
                <p:nvPr/>
              </p:nvSpPr>
              <p:spPr>
                <a:xfrm>
                  <a:off x="7989381" y="2705097"/>
                  <a:ext cx="495300" cy="495300"/>
                </a:xfrm>
                <a:prstGeom prst="ellipse">
                  <a:avLst/>
                </a:prstGeom>
                <a:solidFill>
                  <a:srgbClr val="E6963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2" name="Google Shape;1242;p33"/>
                <p:cNvSpPr/>
                <p:nvPr/>
              </p:nvSpPr>
              <p:spPr>
                <a:xfrm>
                  <a:off x="5666337" y="3576516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3" name="Google Shape;1243;p33"/>
                <p:cNvSpPr/>
                <p:nvPr/>
              </p:nvSpPr>
              <p:spPr>
                <a:xfrm>
                  <a:off x="5666337" y="4447935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4" name="Google Shape;1244;p33"/>
                <p:cNvSpPr/>
                <p:nvPr/>
              </p:nvSpPr>
              <p:spPr>
                <a:xfrm>
                  <a:off x="5666337" y="5319354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5" name="Google Shape;1245;p33"/>
                <p:cNvSpPr/>
                <p:nvPr/>
              </p:nvSpPr>
              <p:spPr>
                <a:xfrm>
                  <a:off x="5666337" y="6190773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33"/>
                <p:cNvSpPr/>
                <p:nvPr/>
              </p:nvSpPr>
              <p:spPr>
                <a:xfrm>
                  <a:off x="12635469" y="4459655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p33"/>
                <p:cNvSpPr/>
                <p:nvPr/>
              </p:nvSpPr>
              <p:spPr>
                <a:xfrm>
                  <a:off x="12635469" y="5331074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48" name="Google Shape;1248;p33"/>
                <p:cNvCxnSpPr/>
                <p:nvPr/>
              </p:nvCxnSpPr>
              <p:spPr>
                <a:xfrm flipH="1">
                  <a:off x="8484681" y="2478813"/>
                  <a:ext cx="1609684" cy="34972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E6963D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49" name="Google Shape;1249;p33"/>
                <p:cNvCxnSpPr/>
                <p:nvPr/>
              </p:nvCxnSpPr>
              <p:spPr>
                <a:xfrm>
                  <a:off x="2641600" y="3874966"/>
                  <a:ext cx="701693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50" name="Google Shape;1250;p33"/>
                <p:cNvCxnSpPr/>
                <p:nvPr/>
              </p:nvCxnSpPr>
              <p:spPr>
                <a:xfrm>
                  <a:off x="2641600" y="4757616"/>
                  <a:ext cx="701693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51" name="Google Shape;1251;p33"/>
                <p:cNvCxnSpPr/>
                <p:nvPr/>
              </p:nvCxnSpPr>
              <p:spPr>
                <a:xfrm>
                  <a:off x="2641600" y="5640266"/>
                  <a:ext cx="701693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52" name="Google Shape;1252;p33"/>
                <p:cNvCxnSpPr/>
                <p:nvPr/>
              </p:nvCxnSpPr>
              <p:spPr>
                <a:xfrm>
                  <a:off x="2641600" y="6529266"/>
                  <a:ext cx="701693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53" name="Google Shape;1253;p33"/>
                <p:cNvCxnSpPr/>
                <p:nvPr/>
              </p:nvCxnSpPr>
              <p:spPr>
                <a:xfrm>
                  <a:off x="13130769" y="4692650"/>
                  <a:ext cx="701693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54" name="Google Shape;1254;p33"/>
                <p:cNvCxnSpPr/>
                <p:nvPr/>
              </p:nvCxnSpPr>
              <p:spPr>
                <a:xfrm>
                  <a:off x="13130769" y="5575300"/>
                  <a:ext cx="701693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55" name="Google Shape;1255;p33"/>
                <p:cNvCxnSpPr>
                  <a:endCxn id="1256" idx="2"/>
                </p:cNvCxnSpPr>
                <p:nvPr/>
              </p:nvCxnSpPr>
              <p:spPr>
                <a:xfrm rot="10800000" flipH="1">
                  <a:off x="3695037" y="2952747"/>
                  <a:ext cx="1971300" cy="922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57" name="Google Shape;1257;p33"/>
                <p:cNvCxnSpPr>
                  <a:endCxn id="1242" idx="2"/>
                </p:cNvCxnSpPr>
                <p:nvPr/>
              </p:nvCxnSpPr>
              <p:spPr>
                <a:xfrm rot="10800000" flipH="1">
                  <a:off x="3695037" y="3824166"/>
                  <a:ext cx="1971300" cy="507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58" name="Google Shape;1258;p33"/>
                <p:cNvCxnSpPr>
                  <a:endCxn id="1243" idx="2"/>
                </p:cNvCxnSpPr>
                <p:nvPr/>
              </p:nvCxnSpPr>
              <p:spPr>
                <a:xfrm>
                  <a:off x="3561537" y="3875385"/>
                  <a:ext cx="2104800" cy="820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259" name="Google Shape;1259;p33"/>
                <p:cNvSpPr/>
                <p:nvPr/>
              </p:nvSpPr>
              <p:spPr>
                <a:xfrm>
                  <a:off x="3343293" y="3632671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60" name="Google Shape;1260;p33"/>
                <p:cNvCxnSpPr/>
                <p:nvPr/>
              </p:nvCxnSpPr>
              <p:spPr>
                <a:xfrm rot="10800000" flipH="1">
                  <a:off x="3695178" y="3872837"/>
                  <a:ext cx="1971159" cy="92221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61" name="Google Shape;1261;p33"/>
                <p:cNvCxnSpPr/>
                <p:nvPr/>
              </p:nvCxnSpPr>
              <p:spPr>
                <a:xfrm rot="10800000" flipH="1">
                  <a:off x="3695178" y="4744256"/>
                  <a:ext cx="1971159" cy="50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62" name="Google Shape;1262;p33"/>
                <p:cNvCxnSpPr/>
                <p:nvPr/>
              </p:nvCxnSpPr>
              <p:spPr>
                <a:xfrm>
                  <a:off x="3561561" y="4795565"/>
                  <a:ext cx="2104776" cy="82011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263" name="Google Shape;1263;p33"/>
                <p:cNvSpPr/>
                <p:nvPr/>
              </p:nvSpPr>
              <p:spPr>
                <a:xfrm>
                  <a:off x="3343293" y="4504090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64" name="Google Shape;1264;p33"/>
                <p:cNvCxnSpPr/>
                <p:nvPr/>
              </p:nvCxnSpPr>
              <p:spPr>
                <a:xfrm rot="10800000" flipH="1">
                  <a:off x="3628369" y="4718047"/>
                  <a:ext cx="1971159" cy="92221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65" name="Google Shape;1265;p33"/>
                <p:cNvCxnSpPr/>
                <p:nvPr/>
              </p:nvCxnSpPr>
              <p:spPr>
                <a:xfrm rot="10800000" flipH="1">
                  <a:off x="3628369" y="5589466"/>
                  <a:ext cx="1971159" cy="50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66" name="Google Shape;1266;p33"/>
                <p:cNvCxnSpPr/>
                <p:nvPr/>
              </p:nvCxnSpPr>
              <p:spPr>
                <a:xfrm>
                  <a:off x="3494752" y="5640775"/>
                  <a:ext cx="2104776" cy="82011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267" name="Google Shape;1267;p33"/>
                <p:cNvSpPr/>
                <p:nvPr/>
              </p:nvSpPr>
              <p:spPr>
                <a:xfrm>
                  <a:off x="3343293" y="5375509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68" name="Google Shape;1268;p33"/>
                <p:cNvCxnSpPr/>
                <p:nvPr/>
              </p:nvCxnSpPr>
              <p:spPr>
                <a:xfrm rot="10800000" flipH="1">
                  <a:off x="3674463" y="5657847"/>
                  <a:ext cx="1971159" cy="92221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69" name="Google Shape;1269;p33"/>
                <p:cNvCxnSpPr/>
                <p:nvPr/>
              </p:nvCxnSpPr>
              <p:spPr>
                <a:xfrm rot="10800000" flipH="1">
                  <a:off x="3674463" y="6529266"/>
                  <a:ext cx="1971159" cy="50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70" name="Google Shape;1270;p33"/>
                <p:cNvCxnSpPr/>
                <p:nvPr/>
              </p:nvCxnSpPr>
              <p:spPr>
                <a:xfrm>
                  <a:off x="3540846" y="6580575"/>
                  <a:ext cx="2104776" cy="82011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271" name="Google Shape;1271;p33"/>
                <p:cNvSpPr/>
                <p:nvPr/>
              </p:nvSpPr>
              <p:spPr>
                <a:xfrm>
                  <a:off x="3343293" y="6246928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72" name="Google Shape;1272;p33"/>
                <p:cNvCxnSpPr/>
                <p:nvPr/>
              </p:nvCxnSpPr>
              <p:spPr>
                <a:xfrm rot="10800000" flipH="1">
                  <a:off x="5965918" y="6432695"/>
                  <a:ext cx="1971159" cy="92221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73" name="Google Shape;1273;p33"/>
                <p:cNvCxnSpPr/>
                <p:nvPr/>
              </p:nvCxnSpPr>
              <p:spPr>
                <a:xfrm rot="10800000" flipH="1">
                  <a:off x="5965918" y="7304114"/>
                  <a:ext cx="1971159" cy="50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274" name="Google Shape;1274;p33"/>
                <p:cNvSpPr/>
                <p:nvPr/>
              </p:nvSpPr>
              <p:spPr>
                <a:xfrm>
                  <a:off x="5666337" y="7062192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75" name="Google Shape;1275;p33"/>
                <p:cNvCxnSpPr/>
                <p:nvPr/>
              </p:nvCxnSpPr>
              <p:spPr>
                <a:xfrm rot="10800000" flipH="1">
                  <a:off x="6018222" y="2920567"/>
                  <a:ext cx="1971159" cy="50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76" name="Google Shape;1276;p33"/>
                <p:cNvCxnSpPr/>
                <p:nvPr/>
              </p:nvCxnSpPr>
              <p:spPr>
                <a:xfrm>
                  <a:off x="5884605" y="2971876"/>
                  <a:ext cx="2104776" cy="82011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256" name="Google Shape;1256;p33"/>
                <p:cNvSpPr/>
                <p:nvPr/>
              </p:nvSpPr>
              <p:spPr>
                <a:xfrm>
                  <a:off x="5666337" y="2705097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277" name="Google Shape;1277;p33"/>
                <p:cNvCxnSpPr>
                  <a:endCxn id="1278" idx="2"/>
                </p:cNvCxnSpPr>
                <p:nvPr/>
              </p:nvCxnSpPr>
              <p:spPr>
                <a:xfrm rot="10800000" flipH="1">
                  <a:off x="8204625" y="5999278"/>
                  <a:ext cx="2107800" cy="492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79" name="Google Shape;1279;p33"/>
                <p:cNvCxnSpPr>
                  <a:endCxn id="1278" idx="2"/>
                </p:cNvCxnSpPr>
                <p:nvPr/>
              </p:nvCxnSpPr>
              <p:spPr>
                <a:xfrm>
                  <a:off x="8303925" y="5626078"/>
                  <a:ext cx="2008500" cy="373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80" name="Google Shape;1280;p33"/>
                <p:cNvCxnSpPr>
                  <a:endCxn id="1281" idx="2"/>
                </p:cNvCxnSpPr>
                <p:nvPr/>
              </p:nvCxnSpPr>
              <p:spPr>
                <a:xfrm>
                  <a:off x="8256525" y="3746440"/>
                  <a:ext cx="2055900" cy="510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82" name="Google Shape;1282;p33"/>
                <p:cNvCxnSpPr>
                  <a:endCxn id="1278" idx="2"/>
                </p:cNvCxnSpPr>
                <p:nvPr/>
              </p:nvCxnSpPr>
              <p:spPr>
                <a:xfrm rot="10800000" flipH="1">
                  <a:off x="8273025" y="5999278"/>
                  <a:ext cx="2039400" cy="1276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83" name="Google Shape;1283;p33"/>
                <p:cNvCxnSpPr>
                  <a:endCxn id="1284" idx="2"/>
                </p:cNvCxnSpPr>
                <p:nvPr/>
              </p:nvCxnSpPr>
              <p:spPr>
                <a:xfrm>
                  <a:off x="8341125" y="4654759"/>
                  <a:ext cx="1971300" cy="473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85" name="Google Shape;1285;p33"/>
                <p:cNvCxnSpPr>
                  <a:endCxn id="1281" idx="2"/>
                </p:cNvCxnSpPr>
                <p:nvPr/>
              </p:nvCxnSpPr>
              <p:spPr>
                <a:xfrm rot="10800000" flipH="1">
                  <a:off x="8303925" y="4256440"/>
                  <a:ext cx="2008500" cy="12447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86" name="Google Shape;1286;p33"/>
                <p:cNvCxnSpPr>
                  <a:endCxn id="1278" idx="2"/>
                </p:cNvCxnSpPr>
                <p:nvPr/>
              </p:nvCxnSpPr>
              <p:spPr>
                <a:xfrm>
                  <a:off x="8341425" y="4717978"/>
                  <a:ext cx="1971000" cy="12813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87" name="Google Shape;1287;p33"/>
                <p:cNvCxnSpPr>
                  <a:endCxn id="1284" idx="2"/>
                </p:cNvCxnSpPr>
                <p:nvPr/>
              </p:nvCxnSpPr>
              <p:spPr>
                <a:xfrm rot="10800000" flipH="1">
                  <a:off x="8286525" y="5127859"/>
                  <a:ext cx="2025900" cy="12450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88" name="Google Shape;1288;p33"/>
                <p:cNvCxnSpPr>
                  <a:endCxn id="1246" idx="3"/>
                </p:cNvCxnSpPr>
                <p:nvPr/>
              </p:nvCxnSpPr>
              <p:spPr>
                <a:xfrm rot="10800000" flipH="1">
                  <a:off x="10655704" y="4882420"/>
                  <a:ext cx="2052300" cy="11382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89" name="Google Shape;1289;p33"/>
                <p:cNvCxnSpPr>
                  <a:endCxn id="1246" idx="2"/>
                </p:cNvCxnSpPr>
                <p:nvPr/>
              </p:nvCxnSpPr>
              <p:spPr>
                <a:xfrm rot="10800000" flipH="1">
                  <a:off x="10664169" y="4707305"/>
                  <a:ext cx="1971300" cy="4098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90" name="Google Shape;1290;p33"/>
                <p:cNvCxnSpPr>
                  <a:endCxn id="1247" idx="2"/>
                </p:cNvCxnSpPr>
                <p:nvPr/>
              </p:nvCxnSpPr>
              <p:spPr>
                <a:xfrm>
                  <a:off x="10530669" y="5117624"/>
                  <a:ext cx="2104800" cy="461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291" name="Google Shape;1291;p33"/>
                <p:cNvCxnSpPr>
                  <a:endCxn id="1246" idx="2"/>
                </p:cNvCxnSpPr>
                <p:nvPr/>
              </p:nvCxnSpPr>
              <p:spPr>
                <a:xfrm>
                  <a:off x="10579569" y="4255205"/>
                  <a:ext cx="2055900" cy="4521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B05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1292" name="Google Shape;1292;p33"/>
                <p:cNvSpPr/>
                <p:nvPr/>
              </p:nvSpPr>
              <p:spPr>
                <a:xfrm>
                  <a:off x="7989381" y="3576516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3" name="Google Shape;1293;p33"/>
                <p:cNvSpPr/>
                <p:nvPr/>
              </p:nvSpPr>
              <p:spPr>
                <a:xfrm>
                  <a:off x="7989381" y="4447935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4" name="Google Shape;1294;p33"/>
                <p:cNvSpPr/>
                <p:nvPr/>
              </p:nvSpPr>
              <p:spPr>
                <a:xfrm>
                  <a:off x="7989381" y="5319354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5" name="Google Shape;1295;p33"/>
                <p:cNvSpPr/>
                <p:nvPr/>
              </p:nvSpPr>
              <p:spPr>
                <a:xfrm>
                  <a:off x="7989381" y="6190773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96" name="Google Shape;1296;p33"/>
                <p:cNvSpPr/>
                <p:nvPr/>
              </p:nvSpPr>
              <p:spPr>
                <a:xfrm>
                  <a:off x="7989381" y="7062192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1" name="Google Shape;1281;p33"/>
                <p:cNvSpPr/>
                <p:nvPr/>
              </p:nvSpPr>
              <p:spPr>
                <a:xfrm>
                  <a:off x="10312425" y="4008790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84" name="Google Shape;1284;p33"/>
                <p:cNvSpPr/>
                <p:nvPr/>
              </p:nvSpPr>
              <p:spPr>
                <a:xfrm>
                  <a:off x="10312425" y="4880209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78" name="Google Shape;1278;p33"/>
                <p:cNvSpPr/>
                <p:nvPr/>
              </p:nvSpPr>
              <p:spPr>
                <a:xfrm>
                  <a:off x="10312425" y="5751628"/>
                  <a:ext cx="495300" cy="495300"/>
                </a:xfrm>
                <a:prstGeom prst="ellipse">
                  <a:avLst/>
                </a:prstGeom>
                <a:solidFill>
                  <a:srgbClr val="53B2E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97" name="Google Shape;1297;p33"/>
              <p:cNvSpPr txBox="1"/>
              <p:nvPr/>
            </p:nvSpPr>
            <p:spPr>
              <a:xfrm>
                <a:off x="9509065" y="2228395"/>
                <a:ext cx="2721242" cy="604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lang="en-US" sz="2200" b="1" i="0" u="none" strike="noStrike" cap="none">
                    <a:solidFill>
                      <a:srgbClr val="E6963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neuron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33"/>
              <p:cNvSpPr txBox="1"/>
              <p:nvPr/>
            </p:nvSpPr>
            <p:spPr>
              <a:xfrm>
                <a:off x="2714402" y="7678618"/>
                <a:ext cx="1831911" cy="604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Input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(features)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33"/>
              <p:cNvSpPr txBox="1"/>
              <p:nvPr/>
            </p:nvSpPr>
            <p:spPr>
              <a:xfrm>
                <a:off x="6109033" y="8218483"/>
                <a:ext cx="4486342" cy="604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Hidden Layers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24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rgbClr val="3F3F3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lots of layers ~ “deep learning”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33"/>
              <p:cNvSpPr/>
              <p:nvPr/>
            </p:nvSpPr>
            <p:spPr>
              <a:xfrm rot="5400000">
                <a:off x="3435381" y="6562908"/>
                <a:ext cx="274309" cy="1937600"/>
              </a:xfrm>
              <a:prstGeom prst="rightBrace">
                <a:avLst>
                  <a:gd name="adj1" fmla="val 8333"/>
                  <a:gd name="adj2" fmla="val 47111"/>
                </a:avLst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33"/>
              <p:cNvSpPr/>
              <p:nvPr/>
            </p:nvSpPr>
            <p:spPr>
              <a:xfrm rot="5400000">
                <a:off x="8080252" y="5545645"/>
                <a:ext cx="564151" cy="4711272"/>
              </a:xfrm>
              <a:prstGeom prst="rightBrace">
                <a:avLst>
                  <a:gd name="adj1" fmla="val 8333"/>
                  <a:gd name="adj2" fmla="val 50280"/>
                </a:avLst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33"/>
              <p:cNvSpPr/>
              <p:nvPr/>
            </p:nvSpPr>
            <p:spPr>
              <a:xfrm rot="5400000">
                <a:off x="13279985" y="5449897"/>
                <a:ext cx="274309" cy="1937600"/>
              </a:xfrm>
              <a:prstGeom prst="rightBrace">
                <a:avLst>
                  <a:gd name="adj1" fmla="val 8333"/>
                  <a:gd name="adj2" fmla="val 47111"/>
                </a:avLst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4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Network Architecture</a:t>
            </a:r>
            <a:endParaRPr/>
          </a:p>
        </p:txBody>
      </p:sp>
      <p:sp>
        <p:nvSpPr>
          <p:cNvPr id="1309" name="Google Shape;1309;p34"/>
          <p:cNvSpPr txBox="1">
            <a:spLocks noGrp="1"/>
          </p:cNvSpPr>
          <p:nvPr>
            <p:ph type="body" idx="2"/>
          </p:nvPr>
        </p:nvSpPr>
        <p:spPr>
          <a:xfrm>
            <a:off x="3476377" y="7873207"/>
            <a:ext cx="9504784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Shallow neural networks consist of only 1 or 2 hidden layers. </a:t>
            </a:r>
            <a:endParaRPr/>
          </a:p>
        </p:txBody>
      </p:sp>
      <p:pic>
        <p:nvPicPr>
          <p:cNvPr id="1310" name="Google Shape;131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979" y="665849"/>
            <a:ext cx="683613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34"/>
          <p:cNvSpPr txBox="1"/>
          <p:nvPr/>
        </p:nvSpPr>
        <p:spPr>
          <a:xfrm>
            <a:off x="3375607" y="1042988"/>
            <a:ext cx="9706324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One can programmatically set the number and type of neural layers and the number of neurons comprising each layer.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2" name="Google Shape;131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7161" y="2784132"/>
            <a:ext cx="9144000" cy="39528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35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1319" name="Google Shape;1319;p35"/>
          <p:cNvSpPr txBox="1">
            <a:spLocks noGrp="1"/>
          </p:cNvSpPr>
          <p:nvPr>
            <p:ph type="body" idx="2"/>
          </p:nvPr>
        </p:nvSpPr>
        <p:spPr>
          <a:xfrm>
            <a:off x="666873" y="1081933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3F3F3F"/>
                </a:solidFill>
              </a:rPr>
              <a:t>Deep AI models have greater precision than conventional techniques bu</a:t>
            </a:r>
            <a:r>
              <a:rPr lang="en-US" sz="2200"/>
              <a:t>t</a:t>
            </a:r>
            <a:r>
              <a:rPr lang="en-US" sz="2200">
                <a:solidFill>
                  <a:srgbClr val="3F3F3F"/>
                </a:solidFill>
              </a:rPr>
              <a:t> require more </a:t>
            </a:r>
            <a:br>
              <a:rPr lang="en-US" sz="2200">
                <a:solidFill>
                  <a:srgbClr val="3F3F3F"/>
                </a:solidFill>
              </a:rPr>
            </a:br>
            <a:r>
              <a:rPr lang="en-US" sz="2200">
                <a:solidFill>
                  <a:srgbClr val="3F3F3F"/>
                </a:solidFill>
              </a:rPr>
              <a:t>information to train and attain this precision.</a:t>
            </a:r>
            <a:endParaRPr/>
          </a:p>
        </p:txBody>
      </p:sp>
      <p:pic>
        <p:nvPicPr>
          <p:cNvPr id="1320" name="Google Shape;132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1637" y="665849"/>
            <a:ext cx="385882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1" name="Google Shape;1321;p35"/>
          <p:cNvGrpSpPr/>
          <p:nvPr/>
        </p:nvGrpSpPr>
        <p:grpSpPr>
          <a:xfrm>
            <a:off x="4113715" y="2968388"/>
            <a:ext cx="7954664" cy="4439061"/>
            <a:chOff x="3841050" y="3156555"/>
            <a:chExt cx="7954664" cy="4439061"/>
          </a:xfrm>
        </p:grpSpPr>
        <p:sp>
          <p:nvSpPr>
            <p:cNvPr id="1322" name="Google Shape;1322;p35"/>
            <p:cNvSpPr/>
            <p:nvPr/>
          </p:nvSpPr>
          <p:spPr>
            <a:xfrm>
              <a:off x="4401312" y="3218688"/>
              <a:ext cx="7290816" cy="3828288"/>
            </a:xfrm>
            <a:custGeom>
              <a:avLst/>
              <a:gdLst/>
              <a:ahLst/>
              <a:cxnLst/>
              <a:rect l="l" t="t" r="r" b="b"/>
              <a:pathLst>
                <a:path w="7290816" h="3828288" extrusionOk="0">
                  <a:moveTo>
                    <a:pt x="0" y="3828288"/>
                  </a:moveTo>
                  <a:cubicBezTo>
                    <a:pt x="2329688" y="1975104"/>
                    <a:pt x="4391152" y="292608"/>
                    <a:pt x="7290816" y="0"/>
                  </a:cubicBezTo>
                </a:path>
              </a:pathLst>
            </a:custGeom>
            <a:noFill/>
            <a:ln w="57150" cap="flat" cmpd="sng">
              <a:solidFill>
                <a:srgbClr val="5889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4413505" y="5657089"/>
              <a:ext cx="6998208" cy="1499616"/>
            </a:xfrm>
            <a:custGeom>
              <a:avLst/>
              <a:gdLst/>
              <a:ahLst/>
              <a:cxnLst/>
              <a:rect l="l" t="t" r="r" b="b"/>
              <a:pathLst>
                <a:path w="6998208" h="1499616" extrusionOk="0">
                  <a:moveTo>
                    <a:pt x="0" y="1499616"/>
                  </a:moveTo>
                  <a:cubicBezTo>
                    <a:pt x="270256" y="826008"/>
                    <a:pt x="272288" y="786384"/>
                    <a:pt x="731520" y="365760"/>
                  </a:cubicBezTo>
                  <a:cubicBezTo>
                    <a:pt x="1190752" y="-54864"/>
                    <a:pt x="5947664" y="38608"/>
                    <a:pt x="6998208" y="0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4535424" y="4498848"/>
              <a:ext cx="6949440" cy="2596896"/>
            </a:xfrm>
            <a:custGeom>
              <a:avLst/>
              <a:gdLst/>
              <a:ahLst/>
              <a:cxnLst/>
              <a:rect l="l" t="t" r="r" b="b"/>
              <a:pathLst>
                <a:path w="6949440" h="2596896" extrusionOk="0">
                  <a:moveTo>
                    <a:pt x="0" y="2596896"/>
                  </a:moveTo>
                  <a:cubicBezTo>
                    <a:pt x="731520" y="1752600"/>
                    <a:pt x="1463040" y="908304"/>
                    <a:pt x="2621280" y="475488"/>
                  </a:cubicBezTo>
                  <a:cubicBezTo>
                    <a:pt x="3779520" y="42672"/>
                    <a:pt x="6205728" y="75184"/>
                    <a:pt x="6949440" y="0"/>
                  </a:cubicBezTo>
                </a:path>
              </a:pathLst>
            </a:custGeom>
            <a:noFill/>
            <a:ln w="57150" cap="flat" cmpd="sng">
              <a:solidFill>
                <a:srgbClr val="66A74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4498848" y="5047488"/>
              <a:ext cx="6961632" cy="2036064"/>
            </a:xfrm>
            <a:custGeom>
              <a:avLst/>
              <a:gdLst/>
              <a:ahLst/>
              <a:cxnLst/>
              <a:rect l="l" t="t" r="r" b="b"/>
              <a:pathLst>
                <a:path w="6961632" h="2036064" extrusionOk="0">
                  <a:moveTo>
                    <a:pt x="0" y="2036064"/>
                  </a:moveTo>
                  <a:cubicBezTo>
                    <a:pt x="395224" y="1364488"/>
                    <a:pt x="790448" y="692912"/>
                    <a:pt x="1950720" y="353568"/>
                  </a:cubicBezTo>
                  <a:cubicBezTo>
                    <a:pt x="3110992" y="14224"/>
                    <a:pt x="6087872" y="73152"/>
                    <a:pt x="6961632" y="0"/>
                  </a:cubicBezTo>
                </a:path>
              </a:pathLst>
            </a:custGeom>
            <a:noFill/>
            <a:ln w="57150" cap="flat" cmpd="sng">
              <a:solidFill>
                <a:srgbClr val="E7953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6" name="Google Shape;1326;p35"/>
            <p:cNvCxnSpPr/>
            <p:nvPr/>
          </p:nvCxnSpPr>
          <p:spPr>
            <a:xfrm rot="10800000">
              <a:off x="4406901" y="3156555"/>
              <a:ext cx="6604" cy="4007770"/>
            </a:xfrm>
            <a:prstGeom prst="straightConnector1">
              <a:avLst/>
            </a:prstGeom>
            <a:noFill/>
            <a:ln w="1270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27" name="Google Shape;1327;p35"/>
            <p:cNvCxnSpPr/>
            <p:nvPr/>
          </p:nvCxnSpPr>
          <p:spPr>
            <a:xfrm>
              <a:off x="4406900" y="7099300"/>
              <a:ext cx="7302500" cy="0"/>
            </a:xfrm>
            <a:prstGeom prst="straightConnector1">
              <a:avLst/>
            </a:prstGeom>
            <a:noFill/>
            <a:ln w="1270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328" name="Google Shape;1328;p35"/>
            <p:cNvSpPr txBox="1"/>
            <p:nvPr/>
          </p:nvSpPr>
          <p:spPr>
            <a:xfrm rot="-5400000">
              <a:off x="2686407" y="5181521"/>
              <a:ext cx="270939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 Performance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5"/>
            <p:cNvSpPr txBox="1"/>
            <p:nvPr/>
          </p:nvSpPr>
          <p:spPr>
            <a:xfrm>
              <a:off x="6933648" y="7195506"/>
              <a:ext cx="135966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Size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5"/>
            <p:cNvSpPr txBox="1"/>
            <p:nvPr/>
          </p:nvSpPr>
          <p:spPr>
            <a:xfrm>
              <a:off x="10655658" y="3414613"/>
              <a:ext cx="114005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5889DC"/>
                  </a:solidFill>
                  <a:latin typeface="Open Sans"/>
                  <a:ea typeface="Open Sans"/>
                  <a:cs typeface="Open Sans"/>
                  <a:sym typeface="Open Sans"/>
                </a:rPr>
                <a:t>Large NN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5"/>
            <p:cNvSpPr txBox="1"/>
            <p:nvPr/>
          </p:nvSpPr>
          <p:spPr>
            <a:xfrm>
              <a:off x="10130051" y="4620139"/>
              <a:ext cx="14157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66A748"/>
                  </a:solidFill>
                  <a:latin typeface="Open Sans"/>
                  <a:ea typeface="Open Sans"/>
                  <a:cs typeface="Open Sans"/>
                  <a:sym typeface="Open Sans"/>
                </a:rPr>
                <a:t>Medium NN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5"/>
            <p:cNvSpPr txBox="1"/>
            <p:nvPr/>
          </p:nvSpPr>
          <p:spPr>
            <a:xfrm>
              <a:off x="10270313" y="5212299"/>
              <a:ext cx="113524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E7953C"/>
                  </a:solidFill>
                  <a:latin typeface="Open Sans"/>
                  <a:ea typeface="Open Sans"/>
                  <a:cs typeface="Open Sans"/>
                  <a:sym typeface="Open Sans"/>
                </a:rPr>
                <a:t>Small NN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5"/>
            <p:cNvSpPr txBox="1"/>
            <p:nvPr/>
          </p:nvSpPr>
          <p:spPr>
            <a:xfrm>
              <a:off x="8583459" y="5959893"/>
              <a:ext cx="31293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Traditional ML Algorithms or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Statistical Learning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36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Deep Learning: Success Stories from the Last Decade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37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Deep Learning Search Trends</a:t>
            </a:r>
            <a:endParaRPr/>
          </a:p>
        </p:txBody>
      </p:sp>
      <p:sp>
        <p:nvSpPr>
          <p:cNvPr id="1345" name="Google Shape;1345;p37"/>
          <p:cNvSpPr txBox="1">
            <a:spLocks noGrp="1"/>
          </p:cNvSpPr>
          <p:nvPr>
            <p:ph type="body" idx="2"/>
          </p:nvPr>
        </p:nvSpPr>
        <p:spPr>
          <a:xfrm>
            <a:off x="721565" y="1174578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Over the past several years, people are looking for more information on deep learning.</a:t>
            </a:r>
            <a:endParaRPr/>
          </a:p>
        </p:txBody>
      </p:sp>
      <p:pic>
        <p:nvPicPr>
          <p:cNvPr id="1346" name="Google Shape;134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5740" y="665849"/>
            <a:ext cx="8607592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37"/>
          <p:cNvPicPr preferRelativeResize="0"/>
          <p:nvPr/>
        </p:nvPicPr>
        <p:blipFill rotWithShape="1">
          <a:blip r:embed="rId4">
            <a:alphaModFix/>
          </a:blip>
          <a:srcRect t="13392" r="13936" b="17333"/>
          <a:stretch/>
        </p:blipFill>
        <p:spPr>
          <a:xfrm>
            <a:off x="1969190" y="2226110"/>
            <a:ext cx="12317620" cy="557428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8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ImageNet</a:t>
            </a:r>
            <a:endParaRPr/>
          </a:p>
        </p:txBody>
      </p:sp>
      <p:sp>
        <p:nvSpPr>
          <p:cNvPr id="1354" name="Google Shape;1354;p38"/>
          <p:cNvSpPr txBox="1">
            <a:spLocks noGrp="1"/>
          </p:cNvSpPr>
          <p:nvPr>
            <p:ph type="body" idx="2"/>
          </p:nvPr>
        </p:nvSpPr>
        <p:spPr>
          <a:xfrm>
            <a:off x="-1480273" y="1165108"/>
            <a:ext cx="19857247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2009, a large visual database called ImageNet was created which catapulted deep learning of the 21st century.</a:t>
            </a:r>
            <a:endParaRPr/>
          </a:p>
        </p:txBody>
      </p:sp>
      <p:pic>
        <p:nvPicPr>
          <p:cNvPr id="1355" name="Google Shape;135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1453" y="665849"/>
            <a:ext cx="2899189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38"/>
          <p:cNvSpPr txBox="1"/>
          <p:nvPr/>
        </p:nvSpPr>
        <p:spPr>
          <a:xfrm>
            <a:off x="1660329" y="7978892"/>
            <a:ext cx="12935338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database has more than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14 million labeled images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which can be used to train neural nets.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38" descr="Related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27400" y="2366963"/>
            <a:ext cx="9601200" cy="44100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3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The History Began from AlexNet</a:t>
            </a:r>
            <a:endParaRPr/>
          </a:p>
        </p:txBody>
      </p:sp>
      <p:sp>
        <p:nvSpPr>
          <p:cNvPr id="1364" name="Google Shape;1364;p39"/>
          <p:cNvSpPr txBox="1">
            <a:spLocks noGrp="1"/>
          </p:cNvSpPr>
          <p:nvPr>
            <p:ph type="body" idx="2"/>
          </p:nvPr>
        </p:nvSpPr>
        <p:spPr>
          <a:xfrm>
            <a:off x="609600" y="107847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2012, a neural network named AlexNet was trained on more than a million images from the ImageNet database. It won the ImageNet competition by a large margin.</a:t>
            </a:r>
            <a:endParaRPr/>
          </a:p>
        </p:txBody>
      </p:sp>
      <p:pic>
        <p:nvPicPr>
          <p:cNvPr id="1365" name="Google Shape;1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1598" y="665849"/>
            <a:ext cx="9098898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1644" y="2425022"/>
            <a:ext cx="5678805" cy="49139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367" name="Google Shape;1367;p39"/>
          <p:cNvSpPr txBox="1"/>
          <p:nvPr/>
        </p:nvSpPr>
        <p:spPr>
          <a:xfrm>
            <a:off x="609600" y="8037655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success of AlexNet spurred more papers and accelerated deep learning renaissance.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Artificial Intelligence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40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Recognizing Cats on YouTube </a:t>
            </a:r>
            <a:endParaRPr/>
          </a:p>
        </p:txBody>
      </p:sp>
      <p:pic>
        <p:nvPicPr>
          <p:cNvPr id="1374" name="Google Shape;1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185" y="665849"/>
            <a:ext cx="827172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40"/>
          <p:cNvSpPr txBox="1"/>
          <p:nvPr/>
        </p:nvSpPr>
        <p:spPr>
          <a:xfrm>
            <a:off x="609600" y="1050621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2012, Google Brain team trained its neural network to recognize cats by watching unlabeled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images taken from frames of YouTube videos.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6" name="Google Shape;1376;p40"/>
          <p:cNvSpPr txBox="1"/>
          <p:nvPr/>
        </p:nvSpPr>
        <p:spPr>
          <a:xfrm>
            <a:off x="780659" y="7978892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was a 70% improvement over any other machine learning technique at the time.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7" name="Google Shape;137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5947" y="2339804"/>
            <a:ext cx="5048250" cy="50482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378" name="Google Shape;137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0778" y="4459116"/>
            <a:ext cx="36290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DeepFace</a:t>
            </a:r>
            <a:endParaRPr/>
          </a:p>
        </p:txBody>
      </p:sp>
      <p:sp>
        <p:nvSpPr>
          <p:cNvPr id="1385" name="Google Shape;1385;p41"/>
          <p:cNvSpPr txBox="1">
            <a:spLocks noGrp="1"/>
          </p:cNvSpPr>
          <p:nvPr>
            <p:ph type="body" idx="2"/>
          </p:nvPr>
        </p:nvSpPr>
        <p:spPr>
          <a:xfrm>
            <a:off x="781050" y="1102846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Facebook’s DeepFace, released in 2014, used neural networks to identify human faces with 97.35% accuracy.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200"/>
          </a:p>
        </p:txBody>
      </p:sp>
      <p:pic>
        <p:nvPicPr>
          <p:cNvPr id="1386" name="Google Shape;13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1453" y="665849"/>
            <a:ext cx="289918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1047" y="2265952"/>
            <a:ext cx="7620000" cy="50958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388" name="Google Shape;1388;p41"/>
          <p:cNvSpPr txBox="1"/>
          <p:nvPr/>
        </p:nvSpPr>
        <p:spPr>
          <a:xfrm>
            <a:off x="609600" y="7873207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The facial recognition system was trained on four million images uploaded by Facebook users.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Beating Humans in Go</a:t>
            </a:r>
            <a:endParaRPr/>
          </a:p>
        </p:txBody>
      </p:sp>
      <p:sp>
        <p:nvSpPr>
          <p:cNvPr id="1395" name="Google Shape;1395;p42"/>
          <p:cNvSpPr txBox="1">
            <a:spLocks noGrp="1"/>
          </p:cNvSpPr>
          <p:nvPr>
            <p:ph type="body" idx="2"/>
          </p:nvPr>
        </p:nvSpPr>
        <p:spPr>
          <a:xfrm>
            <a:off x="926841" y="1165108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2015, AlphaGo algorithm developed by Google DeepMind becomes the first computer program to</a:t>
            </a:r>
            <a:br>
              <a:rPr lang="en-US" sz="2200"/>
            </a:br>
            <a:r>
              <a:rPr lang="en-US" sz="2200"/>
              <a:t> defeat a human professional.</a:t>
            </a:r>
            <a:endParaRPr/>
          </a:p>
        </p:txBody>
      </p:sp>
      <p:pic>
        <p:nvPicPr>
          <p:cNvPr id="1396" name="Google Shape;1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3713" y="665849"/>
            <a:ext cx="621466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64370" y="2306367"/>
            <a:ext cx="7527260" cy="501638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398" name="Google Shape;1398;p42"/>
          <p:cNvSpPr txBox="1"/>
          <p:nvPr/>
        </p:nvSpPr>
        <p:spPr>
          <a:xfrm>
            <a:off x="609599" y="817567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second version, AlphaGo Zero defeated the 18-time world champion Lee Sedol very easily.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3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Video Games</a:t>
            </a:r>
            <a:endParaRPr/>
          </a:p>
        </p:txBody>
      </p:sp>
      <p:sp>
        <p:nvSpPr>
          <p:cNvPr id="1405" name="Google Shape;1405;p43"/>
          <p:cNvSpPr txBox="1">
            <a:spLocks noGrp="1"/>
          </p:cNvSpPr>
          <p:nvPr>
            <p:ph type="body" idx="2"/>
          </p:nvPr>
        </p:nvSpPr>
        <p:spPr>
          <a:xfrm>
            <a:off x="820297" y="103160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Video games are used to test and evaluate the performance of artificial intelligence systems.</a:t>
            </a:r>
            <a:endParaRPr/>
          </a:p>
        </p:txBody>
      </p:sp>
      <p:pic>
        <p:nvPicPr>
          <p:cNvPr id="1406" name="Google Shape;140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1637" y="665849"/>
            <a:ext cx="385882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43"/>
          <p:cNvSpPr txBox="1"/>
          <p:nvPr/>
        </p:nvSpPr>
        <p:spPr>
          <a:xfrm>
            <a:off x="609599" y="7873207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 2019, the AlphaStar program defeated a top professional player in StarCraft that was considered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to be one of the most challenging Real-Time Strategy (RTS) games.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8" name="Google Shape;140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3892" y="1940442"/>
            <a:ext cx="9368214" cy="526311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4" name="Google Shape;1414;p44"/>
          <p:cNvGrpSpPr/>
          <p:nvPr/>
        </p:nvGrpSpPr>
        <p:grpSpPr>
          <a:xfrm>
            <a:off x="5474847" y="2862789"/>
            <a:ext cx="5751987" cy="4970983"/>
            <a:chOff x="5370681" y="3450930"/>
            <a:chExt cx="4308120" cy="3384690"/>
          </a:xfrm>
        </p:grpSpPr>
        <p:sp>
          <p:nvSpPr>
            <p:cNvPr id="1415" name="Google Shape;1415;p44"/>
            <p:cNvSpPr/>
            <p:nvPr/>
          </p:nvSpPr>
          <p:spPr>
            <a:xfrm>
              <a:off x="7180913" y="4421661"/>
              <a:ext cx="571500" cy="2171700"/>
            </a:xfrm>
            <a:custGeom>
              <a:avLst/>
              <a:gdLst/>
              <a:ahLst/>
              <a:cxnLst/>
              <a:rect l="l" t="t" r="r" b="b"/>
              <a:pathLst>
                <a:path w="571500" h="2171700" extrusionOk="0">
                  <a:moveTo>
                    <a:pt x="0" y="0"/>
                  </a:moveTo>
                  <a:lnTo>
                    <a:pt x="0" y="687314"/>
                  </a:lnTo>
                  <a:lnTo>
                    <a:pt x="0" y="747084"/>
                  </a:lnTo>
                  <a:lnTo>
                    <a:pt x="0" y="2175834"/>
                  </a:lnTo>
                  <a:lnTo>
                    <a:pt x="571500" y="2175834"/>
                  </a:lnTo>
                  <a:lnTo>
                    <a:pt x="571500" y="747084"/>
                  </a:lnTo>
                  <a:lnTo>
                    <a:pt x="571500" y="68731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4"/>
            <p:cNvSpPr/>
            <p:nvPr/>
          </p:nvSpPr>
          <p:spPr>
            <a:xfrm>
              <a:off x="7465301" y="4421661"/>
              <a:ext cx="285750" cy="2171700"/>
            </a:xfrm>
            <a:custGeom>
              <a:avLst/>
              <a:gdLst/>
              <a:ahLst/>
              <a:cxnLst/>
              <a:rect l="l" t="t" r="r" b="b"/>
              <a:pathLst>
                <a:path w="285750" h="2171700" extrusionOk="0">
                  <a:moveTo>
                    <a:pt x="0" y="0"/>
                  </a:moveTo>
                  <a:lnTo>
                    <a:pt x="0" y="2175834"/>
                  </a:lnTo>
                  <a:lnTo>
                    <a:pt x="287112" y="2175834"/>
                  </a:lnTo>
                  <a:lnTo>
                    <a:pt x="287112" y="747084"/>
                  </a:lnTo>
                  <a:lnTo>
                    <a:pt x="287112" y="687314"/>
                  </a:lnTo>
                  <a:lnTo>
                    <a:pt x="287112" y="0"/>
                  </a:lnTo>
                  <a:close/>
                </a:path>
              </a:pathLst>
            </a:custGeom>
            <a:solidFill>
              <a:srgbClr val="022B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4"/>
            <p:cNvSpPr/>
            <p:nvPr/>
          </p:nvSpPr>
          <p:spPr>
            <a:xfrm>
              <a:off x="8485143" y="4685323"/>
              <a:ext cx="619125" cy="657225"/>
            </a:xfrm>
            <a:custGeom>
              <a:avLst/>
              <a:gdLst/>
              <a:ahLst/>
              <a:cxnLst/>
              <a:rect l="l" t="t" r="r" b="b"/>
              <a:pathLst>
                <a:path w="619125" h="657225" extrusionOk="0">
                  <a:moveTo>
                    <a:pt x="380685" y="0"/>
                  </a:moveTo>
                  <a:lnTo>
                    <a:pt x="380685" y="417243"/>
                  </a:lnTo>
                  <a:lnTo>
                    <a:pt x="0" y="417243"/>
                  </a:lnTo>
                  <a:lnTo>
                    <a:pt x="0" y="658873"/>
                  </a:lnTo>
                  <a:lnTo>
                    <a:pt x="380685" y="658873"/>
                  </a:lnTo>
                  <a:lnTo>
                    <a:pt x="618325" y="658873"/>
                  </a:lnTo>
                  <a:lnTo>
                    <a:pt x="622316" y="658873"/>
                  </a:lnTo>
                  <a:lnTo>
                    <a:pt x="622316" y="0"/>
                  </a:lnTo>
                  <a:close/>
                </a:path>
              </a:pathLst>
            </a:cu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4"/>
            <p:cNvSpPr/>
            <p:nvPr/>
          </p:nvSpPr>
          <p:spPr>
            <a:xfrm rot="2700000">
              <a:off x="8876267" y="4212485"/>
              <a:ext cx="640772" cy="722948"/>
            </a:xfrm>
            <a:custGeom>
              <a:avLst/>
              <a:gdLst/>
              <a:ahLst/>
              <a:cxnLst/>
              <a:rect l="l" t="t" r="r" b="b"/>
              <a:pathLst>
                <a:path w="704850" h="657225" extrusionOk="0">
                  <a:moveTo>
                    <a:pt x="533162" y="0"/>
                  </a:moveTo>
                  <a:lnTo>
                    <a:pt x="468192" y="150038"/>
                  </a:lnTo>
                  <a:lnTo>
                    <a:pt x="443246" y="207654"/>
                  </a:lnTo>
                  <a:cubicBezTo>
                    <a:pt x="471192" y="232115"/>
                    <a:pt x="488956" y="267948"/>
                    <a:pt x="488956" y="307915"/>
                  </a:cubicBezTo>
                  <a:cubicBezTo>
                    <a:pt x="488956" y="381448"/>
                    <a:pt x="429139" y="441265"/>
                    <a:pt x="355606" y="441265"/>
                  </a:cubicBezTo>
                  <a:cubicBezTo>
                    <a:pt x="282073" y="441265"/>
                    <a:pt x="222256" y="381438"/>
                    <a:pt x="222256" y="307915"/>
                  </a:cubicBezTo>
                  <a:cubicBezTo>
                    <a:pt x="222256" y="267948"/>
                    <a:pt x="240021" y="232115"/>
                    <a:pt x="267967" y="207654"/>
                  </a:cubicBezTo>
                  <a:lnTo>
                    <a:pt x="243021" y="150038"/>
                  </a:lnTo>
                  <a:lnTo>
                    <a:pt x="178051" y="0"/>
                  </a:lnTo>
                  <a:cubicBezTo>
                    <a:pt x="71733" y="61551"/>
                    <a:pt x="0" y="176470"/>
                    <a:pt x="0" y="307905"/>
                  </a:cubicBezTo>
                  <a:cubicBezTo>
                    <a:pt x="0" y="503987"/>
                    <a:pt x="159525" y="663512"/>
                    <a:pt x="355606" y="663512"/>
                  </a:cubicBezTo>
                  <a:cubicBezTo>
                    <a:pt x="551688" y="663512"/>
                    <a:pt x="711213" y="503987"/>
                    <a:pt x="711213" y="307905"/>
                  </a:cubicBezTo>
                  <a:cubicBezTo>
                    <a:pt x="711213" y="176479"/>
                    <a:pt x="639480" y="61551"/>
                    <a:pt x="533162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4"/>
            <p:cNvSpPr/>
            <p:nvPr/>
          </p:nvSpPr>
          <p:spPr>
            <a:xfrm>
              <a:off x="5835297" y="5162440"/>
              <a:ext cx="619125" cy="657225"/>
            </a:xfrm>
            <a:custGeom>
              <a:avLst/>
              <a:gdLst/>
              <a:ahLst/>
              <a:cxnLst/>
              <a:rect l="l" t="t" r="r" b="b"/>
              <a:pathLst>
                <a:path w="619125" h="657225" extrusionOk="0">
                  <a:moveTo>
                    <a:pt x="241621" y="658873"/>
                  </a:moveTo>
                  <a:lnTo>
                    <a:pt x="241621" y="241630"/>
                  </a:lnTo>
                  <a:lnTo>
                    <a:pt x="622316" y="241630"/>
                  </a:lnTo>
                  <a:lnTo>
                    <a:pt x="622316" y="0"/>
                  </a:lnTo>
                  <a:lnTo>
                    <a:pt x="241621" y="0"/>
                  </a:lnTo>
                  <a:lnTo>
                    <a:pt x="3991" y="0"/>
                  </a:lnTo>
                  <a:lnTo>
                    <a:pt x="0" y="0"/>
                  </a:lnTo>
                  <a:lnTo>
                    <a:pt x="0" y="658873"/>
                  </a:lnTo>
                  <a:close/>
                </a:path>
              </a:pathLst>
            </a:custGeom>
            <a:solidFill>
              <a:srgbClr val="F949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4"/>
            <p:cNvSpPr/>
            <p:nvPr/>
          </p:nvSpPr>
          <p:spPr>
            <a:xfrm>
              <a:off x="5778166" y="5103880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 extrusionOk="0">
                  <a:moveTo>
                    <a:pt x="355606" y="177803"/>
                  </a:moveTo>
                  <a:cubicBezTo>
                    <a:pt x="355606" y="276001"/>
                    <a:pt x="276001" y="355606"/>
                    <a:pt x="177803" y="355606"/>
                  </a:cubicBezTo>
                  <a:cubicBezTo>
                    <a:pt x="79605" y="355606"/>
                    <a:pt x="0" y="276001"/>
                    <a:pt x="0" y="177803"/>
                  </a:cubicBezTo>
                  <a:cubicBezTo>
                    <a:pt x="0" y="79605"/>
                    <a:pt x="79605" y="0"/>
                    <a:pt x="177803" y="0"/>
                  </a:cubicBezTo>
                  <a:cubicBezTo>
                    <a:pt x="276001" y="0"/>
                    <a:pt x="355606" y="79605"/>
                    <a:pt x="355606" y="177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4"/>
            <p:cNvSpPr/>
            <p:nvPr/>
          </p:nvSpPr>
          <p:spPr>
            <a:xfrm rot="5400000">
              <a:off x="5411769" y="5516752"/>
              <a:ext cx="640772" cy="722948"/>
            </a:xfrm>
            <a:custGeom>
              <a:avLst/>
              <a:gdLst/>
              <a:ahLst/>
              <a:cxnLst/>
              <a:rect l="l" t="t" r="r" b="b"/>
              <a:pathLst>
                <a:path w="704850" h="657225" extrusionOk="0">
                  <a:moveTo>
                    <a:pt x="178051" y="663511"/>
                  </a:moveTo>
                  <a:lnTo>
                    <a:pt x="243021" y="513483"/>
                  </a:lnTo>
                  <a:lnTo>
                    <a:pt x="267967" y="455866"/>
                  </a:lnTo>
                  <a:cubicBezTo>
                    <a:pt x="240020" y="431406"/>
                    <a:pt x="222256" y="395573"/>
                    <a:pt x="222256" y="355606"/>
                  </a:cubicBezTo>
                  <a:cubicBezTo>
                    <a:pt x="222256" y="282073"/>
                    <a:pt x="282073" y="222256"/>
                    <a:pt x="355606" y="222256"/>
                  </a:cubicBezTo>
                  <a:cubicBezTo>
                    <a:pt x="429139" y="222256"/>
                    <a:pt x="488956" y="282083"/>
                    <a:pt x="488956" y="355606"/>
                  </a:cubicBezTo>
                  <a:cubicBezTo>
                    <a:pt x="488956" y="395573"/>
                    <a:pt x="471192" y="431406"/>
                    <a:pt x="443246" y="455866"/>
                  </a:cubicBezTo>
                  <a:lnTo>
                    <a:pt x="468192" y="513483"/>
                  </a:lnTo>
                  <a:lnTo>
                    <a:pt x="533162" y="663511"/>
                  </a:lnTo>
                  <a:cubicBezTo>
                    <a:pt x="639480" y="601961"/>
                    <a:pt x="711213" y="487042"/>
                    <a:pt x="711213" y="355606"/>
                  </a:cubicBezTo>
                  <a:cubicBezTo>
                    <a:pt x="711213" y="159525"/>
                    <a:pt x="551688" y="0"/>
                    <a:pt x="355606" y="0"/>
                  </a:cubicBezTo>
                  <a:cubicBezTo>
                    <a:pt x="159525" y="0"/>
                    <a:pt x="0" y="159525"/>
                    <a:pt x="0" y="355606"/>
                  </a:cubicBezTo>
                  <a:cubicBezTo>
                    <a:pt x="0" y="487032"/>
                    <a:pt x="71733" y="601961"/>
                    <a:pt x="178051" y="6635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4"/>
            <p:cNvSpPr/>
            <p:nvPr/>
          </p:nvSpPr>
          <p:spPr>
            <a:xfrm>
              <a:off x="6418913" y="3450930"/>
              <a:ext cx="2095500" cy="1143000"/>
            </a:xfrm>
            <a:custGeom>
              <a:avLst/>
              <a:gdLst/>
              <a:ahLst/>
              <a:cxnLst/>
              <a:rect l="l" t="t" r="r" b="b"/>
              <a:pathLst>
                <a:path w="2095500" h="1143000" extrusionOk="0">
                  <a:moveTo>
                    <a:pt x="1809750" y="1143000"/>
                  </a:moveTo>
                  <a:lnTo>
                    <a:pt x="285750" y="1143000"/>
                  </a:lnTo>
                  <a:cubicBezTo>
                    <a:pt x="127930" y="1143000"/>
                    <a:pt x="0" y="1015070"/>
                    <a:pt x="0" y="857250"/>
                  </a:cubicBezTo>
                  <a:lnTo>
                    <a:pt x="0" y="285750"/>
                  </a:lnTo>
                  <a:cubicBezTo>
                    <a:pt x="0" y="127930"/>
                    <a:pt x="127930" y="0"/>
                    <a:pt x="285750" y="0"/>
                  </a:cubicBezTo>
                  <a:lnTo>
                    <a:pt x="1809750" y="0"/>
                  </a:lnTo>
                  <a:cubicBezTo>
                    <a:pt x="1967570" y="0"/>
                    <a:pt x="2095500" y="127930"/>
                    <a:pt x="2095500" y="285750"/>
                  </a:cubicBezTo>
                  <a:lnTo>
                    <a:pt x="2095500" y="857250"/>
                  </a:lnTo>
                  <a:cubicBezTo>
                    <a:pt x="2095500" y="1015070"/>
                    <a:pt x="1967570" y="1143000"/>
                    <a:pt x="1809750" y="1143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4"/>
            <p:cNvSpPr/>
            <p:nvPr/>
          </p:nvSpPr>
          <p:spPr>
            <a:xfrm>
              <a:off x="7465301" y="3450930"/>
              <a:ext cx="1047750" cy="1143000"/>
            </a:xfrm>
            <a:custGeom>
              <a:avLst/>
              <a:gdLst/>
              <a:ahLst/>
              <a:cxnLst/>
              <a:rect l="l" t="t" r="r" b="b"/>
              <a:pathLst>
                <a:path w="1047750" h="1143000" extrusionOk="0">
                  <a:moveTo>
                    <a:pt x="763362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63362" y="1143000"/>
                  </a:lnTo>
                  <a:cubicBezTo>
                    <a:pt x="921172" y="1143000"/>
                    <a:pt x="1049112" y="1015070"/>
                    <a:pt x="1049112" y="857250"/>
                  </a:cubicBezTo>
                  <a:lnTo>
                    <a:pt x="1049112" y="285750"/>
                  </a:lnTo>
                  <a:cubicBezTo>
                    <a:pt x="1049112" y="127940"/>
                    <a:pt x="921182" y="0"/>
                    <a:pt x="763362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4"/>
            <p:cNvSpPr/>
            <p:nvPr/>
          </p:nvSpPr>
          <p:spPr>
            <a:xfrm>
              <a:off x="6418913" y="4883624"/>
              <a:ext cx="2095500" cy="1238250"/>
            </a:xfrm>
            <a:custGeom>
              <a:avLst/>
              <a:gdLst/>
              <a:ahLst/>
              <a:cxnLst/>
              <a:rect l="l" t="t" r="r" b="b"/>
              <a:pathLst>
                <a:path w="2095500" h="1238250" extrusionOk="0">
                  <a:moveTo>
                    <a:pt x="1809750" y="1238250"/>
                  </a:moveTo>
                  <a:lnTo>
                    <a:pt x="285750" y="1238250"/>
                  </a:lnTo>
                  <a:cubicBezTo>
                    <a:pt x="127930" y="1238250"/>
                    <a:pt x="0" y="1110320"/>
                    <a:pt x="0" y="952500"/>
                  </a:cubicBezTo>
                  <a:lnTo>
                    <a:pt x="0" y="285750"/>
                  </a:lnTo>
                  <a:cubicBezTo>
                    <a:pt x="0" y="127930"/>
                    <a:pt x="127930" y="0"/>
                    <a:pt x="285750" y="0"/>
                  </a:cubicBezTo>
                  <a:lnTo>
                    <a:pt x="1809750" y="0"/>
                  </a:lnTo>
                  <a:cubicBezTo>
                    <a:pt x="1967570" y="0"/>
                    <a:pt x="2095500" y="127930"/>
                    <a:pt x="2095500" y="285750"/>
                  </a:cubicBezTo>
                  <a:lnTo>
                    <a:pt x="2095500" y="952500"/>
                  </a:lnTo>
                  <a:cubicBezTo>
                    <a:pt x="2095500" y="1110320"/>
                    <a:pt x="1967570" y="1238250"/>
                    <a:pt x="1809750" y="1238250"/>
                  </a:cubicBezTo>
                  <a:close/>
                </a:path>
              </a:pathLst>
            </a:custGeom>
            <a:solidFill>
              <a:srgbClr val="2284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7465301" y="4883624"/>
              <a:ext cx="1047750" cy="1238250"/>
            </a:xfrm>
            <a:custGeom>
              <a:avLst/>
              <a:gdLst/>
              <a:ahLst/>
              <a:cxnLst/>
              <a:rect l="l" t="t" r="r" b="b"/>
              <a:pathLst>
                <a:path w="1047750" h="1238250" extrusionOk="0">
                  <a:moveTo>
                    <a:pt x="763362" y="0"/>
                  </a:moveTo>
                  <a:lnTo>
                    <a:pt x="0" y="0"/>
                  </a:lnTo>
                  <a:lnTo>
                    <a:pt x="0" y="1238250"/>
                  </a:lnTo>
                  <a:lnTo>
                    <a:pt x="763362" y="1238250"/>
                  </a:lnTo>
                  <a:cubicBezTo>
                    <a:pt x="921172" y="1238250"/>
                    <a:pt x="1049112" y="1110310"/>
                    <a:pt x="1049112" y="952500"/>
                  </a:cubicBezTo>
                  <a:lnTo>
                    <a:pt x="1049112" y="285750"/>
                  </a:lnTo>
                  <a:cubicBezTo>
                    <a:pt x="1049112" y="127940"/>
                    <a:pt x="921182" y="0"/>
                    <a:pt x="763362" y="0"/>
                  </a:cubicBezTo>
                  <a:close/>
                </a:path>
              </a:pathLst>
            </a:cu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4"/>
            <p:cNvSpPr/>
            <p:nvPr/>
          </p:nvSpPr>
          <p:spPr>
            <a:xfrm>
              <a:off x="6519402" y="6406995"/>
              <a:ext cx="1905000" cy="428625"/>
            </a:xfrm>
            <a:custGeom>
              <a:avLst/>
              <a:gdLst/>
              <a:ahLst/>
              <a:cxnLst/>
              <a:rect l="l" t="t" r="r" b="b"/>
              <a:pathLst>
                <a:path w="1905000" h="428625" extrusionOk="0">
                  <a:moveTo>
                    <a:pt x="1686449" y="437102"/>
                  </a:moveTo>
                  <a:lnTo>
                    <a:pt x="218551" y="437102"/>
                  </a:lnTo>
                  <a:cubicBezTo>
                    <a:pt x="97850" y="437102"/>
                    <a:pt x="0" y="339252"/>
                    <a:pt x="0" y="218551"/>
                  </a:cubicBezTo>
                  <a:cubicBezTo>
                    <a:pt x="0" y="97850"/>
                    <a:pt x="97850" y="0"/>
                    <a:pt x="218551" y="0"/>
                  </a:cubicBezTo>
                  <a:lnTo>
                    <a:pt x="1686449" y="0"/>
                  </a:lnTo>
                  <a:cubicBezTo>
                    <a:pt x="1807150" y="0"/>
                    <a:pt x="1905000" y="97850"/>
                    <a:pt x="1905000" y="218551"/>
                  </a:cubicBezTo>
                  <a:cubicBezTo>
                    <a:pt x="1904990" y="339252"/>
                    <a:pt x="1807150" y="437102"/>
                    <a:pt x="1686449" y="437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4"/>
            <p:cNvSpPr/>
            <p:nvPr/>
          </p:nvSpPr>
          <p:spPr>
            <a:xfrm>
              <a:off x="7465301" y="6406995"/>
              <a:ext cx="952500" cy="428625"/>
            </a:xfrm>
            <a:custGeom>
              <a:avLst/>
              <a:gdLst/>
              <a:ahLst/>
              <a:cxnLst/>
              <a:rect l="l" t="t" r="r" b="b"/>
              <a:pathLst>
                <a:path w="952500" h="428625" extrusionOk="0">
                  <a:moveTo>
                    <a:pt x="740550" y="0"/>
                  </a:moveTo>
                  <a:lnTo>
                    <a:pt x="0" y="0"/>
                  </a:lnTo>
                  <a:lnTo>
                    <a:pt x="0" y="437102"/>
                  </a:lnTo>
                  <a:lnTo>
                    <a:pt x="740550" y="437102"/>
                  </a:lnTo>
                  <a:cubicBezTo>
                    <a:pt x="861251" y="437102"/>
                    <a:pt x="959101" y="339252"/>
                    <a:pt x="959101" y="218551"/>
                  </a:cubicBezTo>
                  <a:cubicBezTo>
                    <a:pt x="959091" y="97850"/>
                    <a:pt x="861251" y="0"/>
                    <a:pt x="740550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7680976" y="3760493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 extrusionOk="0">
                  <a:moveTo>
                    <a:pt x="523875" y="261937"/>
                  </a:moveTo>
                  <a:cubicBezTo>
                    <a:pt x="523875" y="406602"/>
                    <a:pt x="406602" y="523875"/>
                    <a:pt x="261938" y="523875"/>
                  </a:cubicBezTo>
                  <a:cubicBezTo>
                    <a:pt x="117273" y="523875"/>
                    <a:pt x="0" y="406602"/>
                    <a:pt x="0" y="261937"/>
                  </a:cubicBezTo>
                  <a:cubicBezTo>
                    <a:pt x="0" y="117273"/>
                    <a:pt x="117273" y="0"/>
                    <a:pt x="261938" y="0"/>
                  </a:cubicBezTo>
                  <a:cubicBezTo>
                    <a:pt x="406602" y="0"/>
                    <a:pt x="523875" y="117273"/>
                    <a:pt x="523875" y="261937"/>
                  </a:cubicBez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7561923" y="3641430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 extrusionOk="0">
                  <a:moveTo>
                    <a:pt x="381000" y="762000"/>
                  </a:moveTo>
                  <a:cubicBezTo>
                    <a:pt x="170917" y="762000"/>
                    <a:pt x="0" y="591083"/>
                    <a:pt x="0" y="381000"/>
                  </a:cubicBezTo>
                  <a:cubicBezTo>
                    <a:pt x="0" y="170917"/>
                    <a:pt x="170917" y="0"/>
                    <a:pt x="381000" y="0"/>
                  </a:cubicBezTo>
                  <a:cubicBezTo>
                    <a:pt x="591083" y="0"/>
                    <a:pt x="762000" y="170917"/>
                    <a:pt x="762000" y="381000"/>
                  </a:cubicBezTo>
                  <a:cubicBezTo>
                    <a:pt x="762000" y="591083"/>
                    <a:pt x="591074" y="762000"/>
                    <a:pt x="381000" y="762000"/>
                  </a:cubicBezTo>
                  <a:close/>
                  <a:moveTo>
                    <a:pt x="381000" y="238125"/>
                  </a:moveTo>
                  <a:cubicBezTo>
                    <a:pt x="302218" y="238125"/>
                    <a:pt x="238125" y="302219"/>
                    <a:pt x="238125" y="381000"/>
                  </a:cubicBezTo>
                  <a:cubicBezTo>
                    <a:pt x="238125" y="459781"/>
                    <a:pt x="302218" y="523875"/>
                    <a:pt x="381000" y="523875"/>
                  </a:cubicBezTo>
                  <a:cubicBezTo>
                    <a:pt x="459781" y="523875"/>
                    <a:pt x="523875" y="459781"/>
                    <a:pt x="523875" y="381000"/>
                  </a:cubicBezTo>
                  <a:cubicBezTo>
                    <a:pt x="523875" y="302219"/>
                    <a:pt x="459781" y="238125"/>
                    <a:pt x="381000" y="238125"/>
                  </a:cubicBezTo>
                  <a:close/>
                </a:path>
              </a:pathLst>
            </a:custGeom>
            <a:solidFill>
              <a:srgbClr val="2284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6728476" y="3760493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 extrusionOk="0">
                  <a:moveTo>
                    <a:pt x="523875" y="261937"/>
                  </a:moveTo>
                  <a:cubicBezTo>
                    <a:pt x="523875" y="406602"/>
                    <a:pt x="406602" y="523875"/>
                    <a:pt x="261938" y="523875"/>
                  </a:cubicBezTo>
                  <a:cubicBezTo>
                    <a:pt x="117273" y="523875"/>
                    <a:pt x="0" y="406602"/>
                    <a:pt x="0" y="261937"/>
                  </a:cubicBezTo>
                  <a:cubicBezTo>
                    <a:pt x="0" y="117273"/>
                    <a:pt x="117273" y="0"/>
                    <a:pt x="261938" y="0"/>
                  </a:cubicBezTo>
                  <a:cubicBezTo>
                    <a:pt x="406602" y="0"/>
                    <a:pt x="523875" y="117273"/>
                    <a:pt x="523875" y="261937"/>
                  </a:cubicBez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6609423" y="3641430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 extrusionOk="0">
                  <a:moveTo>
                    <a:pt x="381000" y="762000"/>
                  </a:moveTo>
                  <a:cubicBezTo>
                    <a:pt x="170917" y="762000"/>
                    <a:pt x="0" y="591083"/>
                    <a:pt x="0" y="381000"/>
                  </a:cubicBezTo>
                  <a:cubicBezTo>
                    <a:pt x="0" y="170917"/>
                    <a:pt x="170917" y="0"/>
                    <a:pt x="381000" y="0"/>
                  </a:cubicBezTo>
                  <a:cubicBezTo>
                    <a:pt x="591083" y="0"/>
                    <a:pt x="762000" y="170917"/>
                    <a:pt x="762000" y="381000"/>
                  </a:cubicBezTo>
                  <a:cubicBezTo>
                    <a:pt x="762000" y="591083"/>
                    <a:pt x="591074" y="762000"/>
                    <a:pt x="381000" y="762000"/>
                  </a:cubicBezTo>
                  <a:close/>
                  <a:moveTo>
                    <a:pt x="381000" y="238125"/>
                  </a:moveTo>
                  <a:cubicBezTo>
                    <a:pt x="302219" y="238125"/>
                    <a:pt x="238125" y="302219"/>
                    <a:pt x="238125" y="381000"/>
                  </a:cubicBezTo>
                  <a:cubicBezTo>
                    <a:pt x="238125" y="459781"/>
                    <a:pt x="302219" y="523875"/>
                    <a:pt x="381000" y="523875"/>
                  </a:cubicBezTo>
                  <a:cubicBezTo>
                    <a:pt x="459781" y="523875"/>
                    <a:pt x="523875" y="459781"/>
                    <a:pt x="523875" y="381000"/>
                  </a:cubicBezTo>
                  <a:cubicBezTo>
                    <a:pt x="523875" y="302219"/>
                    <a:pt x="459781" y="238125"/>
                    <a:pt x="381000" y="238125"/>
                  </a:cubicBezTo>
                  <a:close/>
                </a:path>
              </a:pathLst>
            </a:custGeom>
            <a:solidFill>
              <a:srgbClr val="27AD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2" name="Google Shape;1432;p44"/>
          <p:cNvSpPr/>
          <p:nvPr/>
        </p:nvSpPr>
        <p:spPr>
          <a:xfrm>
            <a:off x="731628" y="5035637"/>
            <a:ext cx="4538618" cy="3725165"/>
          </a:xfrm>
          <a:prstGeom prst="wedgeEllipseCallout">
            <a:avLst>
              <a:gd name="adj1" fmla="val 55533"/>
              <a:gd name="adj2" fmla="val -15110"/>
            </a:avLst>
          </a:prstGeom>
          <a:solidFill>
            <a:srgbClr val="1027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This prompts you to ask the question…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1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Can machines be used to automate the </a:t>
            </a:r>
            <a:r>
              <a:rPr lang="en-US" sz="21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human visual system </a:t>
            </a:r>
            <a:r>
              <a:rPr lang="en-US" sz="2000" b="0" i="1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    Let’s find out!</a:t>
            </a: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3" name="Google Shape;1433;p44"/>
          <p:cNvSpPr/>
          <p:nvPr/>
        </p:nvSpPr>
        <p:spPr>
          <a:xfrm>
            <a:off x="11794617" y="563305"/>
            <a:ext cx="4057650" cy="3725165"/>
          </a:xfrm>
          <a:prstGeom prst="wedgeRoundRectCallout">
            <a:avLst>
              <a:gd name="adj1" fmla="val -75293"/>
              <a:gd name="adj2" fmla="val 48693"/>
              <a:gd name="adj3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4" name="Google Shape;1434;p44"/>
          <p:cNvSpPr txBox="1"/>
          <p:nvPr/>
        </p:nvSpPr>
        <p:spPr>
          <a:xfrm>
            <a:off x="12005739" y="934355"/>
            <a:ext cx="3729561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Notice that all previous efforts and successes of</a:t>
            </a:r>
            <a:b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DL lie in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classification.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Computers are now enabled to gain high-level understanding from digital images or videos.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5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Self-Driving Cars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6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Self-Driving Cars</a:t>
            </a:r>
            <a:endParaRPr/>
          </a:p>
        </p:txBody>
      </p:sp>
      <p:sp>
        <p:nvSpPr>
          <p:cNvPr id="1446" name="Google Shape;1446;p46"/>
          <p:cNvSpPr txBox="1">
            <a:spLocks noGrp="1"/>
          </p:cNvSpPr>
          <p:nvPr>
            <p:ph type="body" idx="2"/>
          </p:nvPr>
        </p:nvSpPr>
        <p:spPr>
          <a:xfrm>
            <a:off x="609600" y="1050979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 self-driving car uses a variety of cameras and sensors to perceive its surroundings and </a:t>
            </a:r>
            <a:br>
              <a:rPr lang="en-US" sz="2200"/>
            </a:br>
            <a:r>
              <a:rPr lang="en-US" sz="2200"/>
              <a:t>moves safely with little or no human input.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200"/>
          </a:p>
        </p:txBody>
      </p:sp>
      <p:pic>
        <p:nvPicPr>
          <p:cNvPr id="1447" name="Google Shape;144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6198" y="665849"/>
            <a:ext cx="56496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4575" y="2509024"/>
            <a:ext cx="7806844" cy="46841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7"/>
          <p:cNvSpPr/>
          <p:nvPr/>
        </p:nvSpPr>
        <p:spPr>
          <a:xfrm>
            <a:off x="2586214" y="2505825"/>
            <a:ext cx="3676010" cy="4069478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4752" y="2897734"/>
            <a:ext cx="1198934" cy="119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2911" y="4493216"/>
            <a:ext cx="1324346" cy="132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7754" y="4493216"/>
            <a:ext cx="1321586" cy="1321586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47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Why the Excitement for Self-Driving?</a:t>
            </a:r>
            <a:endParaRPr/>
          </a:p>
        </p:txBody>
      </p:sp>
      <p:pic>
        <p:nvPicPr>
          <p:cNvPr id="1459" name="Google Shape;1459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6214" y="665849"/>
            <a:ext cx="1100966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47"/>
          <p:cNvSpPr txBox="1"/>
          <p:nvPr/>
        </p:nvSpPr>
        <p:spPr>
          <a:xfrm>
            <a:off x="578290" y="7161680"/>
            <a:ext cx="7691857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Autonomous vehicles will help blind,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elderly, and disabled people to move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independently, regardless of distance.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47"/>
          <p:cNvSpPr txBox="1">
            <a:spLocks noGrp="1"/>
          </p:cNvSpPr>
          <p:nvPr>
            <p:ph type="body" idx="2"/>
          </p:nvPr>
        </p:nvSpPr>
        <p:spPr>
          <a:xfrm>
            <a:off x="609599" y="841454"/>
            <a:ext cx="14478942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Self-driving vehicles will be a significant innovation in transportation since </a:t>
            </a:r>
            <a:br>
              <a:rPr lang="en-US" sz="2200"/>
            </a:br>
            <a:r>
              <a:rPr lang="en-US" sz="2200"/>
              <a:t>they can radically transform how people and goods move around.</a:t>
            </a:r>
            <a:endParaRPr/>
          </a:p>
        </p:txBody>
      </p:sp>
      <p:sp>
        <p:nvSpPr>
          <p:cNvPr id="1462" name="Google Shape;1462;p47"/>
          <p:cNvSpPr/>
          <p:nvPr/>
        </p:nvSpPr>
        <p:spPr>
          <a:xfrm>
            <a:off x="10409236" y="2505825"/>
            <a:ext cx="3676010" cy="4069478"/>
          </a:xfrm>
          <a:prstGeom prst="roundRect">
            <a:avLst>
              <a:gd name="adj" fmla="val 16667"/>
            </a:avLst>
          </a:prstGeom>
          <a:solidFill>
            <a:srgbClr val="9CC2E5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3" name="Google Shape;1463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95956" y="3146169"/>
            <a:ext cx="2502570" cy="250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47"/>
          <p:cNvSpPr txBox="1"/>
          <p:nvPr/>
        </p:nvSpPr>
        <p:spPr>
          <a:xfrm>
            <a:off x="8564143" y="7161680"/>
            <a:ext cx="7691857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Self-driving trucks can drastically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reduce delivery times and accidents.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Driver and maintenance costs will also reduce.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48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Advantages of Self-Driving</a:t>
            </a:r>
            <a:endParaRPr/>
          </a:p>
        </p:txBody>
      </p:sp>
      <p:pic>
        <p:nvPicPr>
          <p:cNvPr id="1471" name="Google Shape;147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1172" y="665849"/>
            <a:ext cx="751975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48"/>
          <p:cNvSpPr txBox="1">
            <a:spLocks noGrp="1"/>
          </p:cNvSpPr>
          <p:nvPr>
            <p:ph type="body" idx="2"/>
          </p:nvPr>
        </p:nvSpPr>
        <p:spPr>
          <a:xfrm>
            <a:off x="11051128" y="3301891"/>
            <a:ext cx="4697764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Driver error causes 90% </a:t>
            </a:r>
            <a:br>
              <a:rPr lang="en-US" sz="2200"/>
            </a:br>
            <a:r>
              <a:rPr lang="en-US" sz="2200"/>
              <a:t>of all crashes</a:t>
            </a:r>
            <a:endParaRPr/>
          </a:p>
          <a:p>
            <a:pPr marL="457200" lvl="0" indent="-22860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endParaRPr sz="2200"/>
          </a:p>
          <a:p>
            <a:pPr marL="7620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400"/>
              <a:buNone/>
            </a:pPr>
            <a:br>
              <a:rPr lang="en-US" sz="2200"/>
            </a:br>
            <a:endParaRPr sz="2200"/>
          </a:p>
        </p:txBody>
      </p:sp>
      <p:pic>
        <p:nvPicPr>
          <p:cNvPr id="1473" name="Google Shape;147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43450" y="1260052"/>
            <a:ext cx="1713121" cy="171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8835" y="1581133"/>
            <a:ext cx="1080819" cy="1080819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48"/>
          <p:cNvSpPr txBox="1"/>
          <p:nvPr/>
        </p:nvSpPr>
        <p:spPr>
          <a:xfrm>
            <a:off x="1328501" y="2760911"/>
            <a:ext cx="35082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 stressful driving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8"/>
          <p:cNvSpPr txBox="1"/>
          <p:nvPr/>
        </p:nvSpPr>
        <p:spPr>
          <a:xfrm>
            <a:off x="814358" y="7123022"/>
            <a:ext cx="9225383" cy="36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Ease traffic congestion</a:t>
            </a:r>
            <a:b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7" name="Google Shape;1477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9322" y="5370741"/>
            <a:ext cx="1415803" cy="1415803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48"/>
          <p:cNvSpPr txBox="1"/>
          <p:nvPr/>
        </p:nvSpPr>
        <p:spPr>
          <a:xfrm>
            <a:off x="814357" y="7657130"/>
            <a:ext cx="9225383" cy="36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Better coordinated traffic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leads to less congestion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9" name="Google Shape;1479;p48"/>
          <p:cNvGrpSpPr/>
          <p:nvPr/>
        </p:nvGrpSpPr>
        <p:grpSpPr>
          <a:xfrm>
            <a:off x="9182761" y="5210468"/>
            <a:ext cx="3487722" cy="3051606"/>
            <a:chOff x="10860839" y="5173936"/>
            <a:chExt cx="3487722" cy="3051606"/>
          </a:xfrm>
        </p:grpSpPr>
        <p:sp>
          <p:nvSpPr>
            <p:cNvPr id="1480" name="Google Shape;1480;p48"/>
            <p:cNvSpPr txBox="1"/>
            <p:nvPr/>
          </p:nvSpPr>
          <p:spPr>
            <a:xfrm>
              <a:off x="10860839" y="7620598"/>
              <a:ext cx="3327678" cy="604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Neural nets get better with more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1" name="Google Shape;1481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734050" y="5173936"/>
              <a:ext cx="1552823" cy="15528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2" name="Google Shape;1482;p48"/>
            <p:cNvSpPr txBox="1"/>
            <p:nvPr/>
          </p:nvSpPr>
          <p:spPr>
            <a:xfrm>
              <a:off x="10860839" y="7081924"/>
              <a:ext cx="3487722" cy="604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2200" b="1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Over the air updates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3" name="Google Shape;1483;p48"/>
          <p:cNvSpPr txBox="1"/>
          <p:nvPr/>
        </p:nvSpPr>
        <p:spPr>
          <a:xfrm>
            <a:off x="1101076" y="3119061"/>
            <a:ext cx="35082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Automated lane changes,  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parking, and braking</a:t>
            </a:r>
            <a:b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84" name="Google Shape;1484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28222" y="1565453"/>
            <a:ext cx="1166659" cy="116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48"/>
          <p:cNvSpPr txBox="1"/>
          <p:nvPr/>
        </p:nvSpPr>
        <p:spPr>
          <a:xfrm>
            <a:off x="6261323" y="2881269"/>
            <a:ext cx="3487722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Energy efficiency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48"/>
          <p:cNvSpPr txBox="1"/>
          <p:nvPr/>
        </p:nvSpPr>
        <p:spPr>
          <a:xfrm>
            <a:off x="5856955" y="3494931"/>
            <a:ext cx="418278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Improved fuel efficiency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48"/>
          <p:cNvSpPr txBox="1"/>
          <p:nvPr/>
        </p:nvSpPr>
        <p:spPr>
          <a:xfrm>
            <a:off x="11309453" y="2614591"/>
            <a:ext cx="41811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     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Reduced crash rates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Levels of Driving Automation</a:t>
            </a:r>
            <a:endParaRPr/>
          </a:p>
        </p:txBody>
      </p:sp>
      <p:sp>
        <p:nvSpPr>
          <p:cNvPr id="1494" name="Google Shape;1494;p49"/>
          <p:cNvSpPr txBox="1">
            <a:spLocks noGrp="1"/>
          </p:cNvSpPr>
          <p:nvPr>
            <p:ph type="body" idx="2"/>
          </p:nvPr>
        </p:nvSpPr>
        <p:spPr>
          <a:xfrm>
            <a:off x="1333498" y="1073286"/>
            <a:ext cx="14401802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The Society of Automotive Engineers (SAE) has defined five levels in the evolution of autonomous driving.</a:t>
            </a:r>
            <a:endParaRPr/>
          </a:p>
        </p:txBody>
      </p:sp>
      <p:pic>
        <p:nvPicPr>
          <p:cNvPr id="1495" name="Google Shape;149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6" name="Google Shape;1496;p49"/>
          <p:cNvGrpSpPr/>
          <p:nvPr/>
        </p:nvGrpSpPr>
        <p:grpSpPr>
          <a:xfrm>
            <a:off x="3509591" y="2082497"/>
            <a:ext cx="9236816" cy="5745621"/>
            <a:chOff x="3233832" y="2325093"/>
            <a:chExt cx="9236816" cy="5745621"/>
          </a:xfrm>
        </p:grpSpPr>
        <p:sp>
          <p:nvSpPr>
            <p:cNvPr id="1497" name="Google Shape;1497;p49"/>
            <p:cNvSpPr/>
            <p:nvPr/>
          </p:nvSpPr>
          <p:spPr>
            <a:xfrm>
              <a:off x="3233832" y="2325093"/>
              <a:ext cx="9236816" cy="5745621"/>
            </a:xfrm>
            <a:prstGeom prst="rect">
              <a:avLst/>
            </a:prstGeom>
            <a:solidFill>
              <a:srgbClr val="F1F3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8" name="Google Shape;1498;p49"/>
            <p:cNvGrpSpPr/>
            <p:nvPr/>
          </p:nvGrpSpPr>
          <p:grpSpPr>
            <a:xfrm>
              <a:off x="7364216" y="4720280"/>
              <a:ext cx="1038379" cy="876381"/>
              <a:chOff x="10337076" y="1986645"/>
              <a:chExt cx="1453661" cy="1233340"/>
            </a:xfrm>
          </p:grpSpPr>
          <p:sp>
            <p:nvSpPr>
              <p:cNvPr id="1499" name="Google Shape;1499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00" name="Google Shape;1500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1" name="Google Shape;1501;p49"/>
            <p:cNvGrpSpPr/>
            <p:nvPr/>
          </p:nvGrpSpPr>
          <p:grpSpPr>
            <a:xfrm>
              <a:off x="8646652" y="4720280"/>
              <a:ext cx="1038379" cy="876381"/>
              <a:chOff x="10337076" y="1986645"/>
              <a:chExt cx="1453661" cy="1233340"/>
            </a:xfrm>
          </p:grpSpPr>
          <p:sp>
            <p:nvSpPr>
              <p:cNvPr id="1502" name="Google Shape;1502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03" name="Google Shape;1503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4" name="Google Shape;1504;p49"/>
            <p:cNvGrpSpPr/>
            <p:nvPr/>
          </p:nvGrpSpPr>
          <p:grpSpPr>
            <a:xfrm>
              <a:off x="9797220" y="4694999"/>
              <a:ext cx="1038379" cy="876381"/>
              <a:chOff x="10337076" y="1986645"/>
              <a:chExt cx="1453661" cy="1233340"/>
            </a:xfrm>
          </p:grpSpPr>
          <p:sp>
            <p:nvSpPr>
              <p:cNvPr id="1505" name="Google Shape;1505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06" name="Google Shape;1506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07" name="Google Shape;1507;p49"/>
            <p:cNvGrpSpPr/>
            <p:nvPr/>
          </p:nvGrpSpPr>
          <p:grpSpPr>
            <a:xfrm>
              <a:off x="8557229" y="5802307"/>
              <a:ext cx="1038379" cy="876381"/>
              <a:chOff x="10337076" y="1986645"/>
              <a:chExt cx="1453661" cy="1233340"/>
            </a:xfrm>
          </p:grpSpPr>
          <p:sp>
            <p:nvSpPr>
              <p:cNvPr id="1508" name="Google Shape;1508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09" name="Google Shape;1509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0" name="Google Shape;1510;p49"/>
            <p:cNvGrpSpPr/>
            <p:nvPr/>
          </p:nvGrpSpPr>
          <p:grpSpPr>
            <a:xfrm>
              <a:off x="9844957" y="5765295"/>
              <a:ext cx="1038379" cy="876381"/>
              <a:chOff x="10337076" y="1986645"/>
              <a:chExt cx="1453661" cy="1233340"/>
            </a:xfrm>
          </p:grpSpPr>
          <p:sp>
            <p:nvSpPr>
              <p:cNvPr id="1511" name="Google Shape;1511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2" name="Google Shape;1512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3" name="Google Shape;1513;p49"/>
            <p:cNvGrpSpPr/>
            <p:nvPr/>
          </p:nvGrpSpPr>
          <p:grpSpPr>
            <a:xfrm>
              <a:off x="8596721" y="6785274"/>
              <a:ext cx="1038379" cy="876381"/>
              <a:chOff x="10337076" y="1986645"/>
              <a:chExt cx="1453661" cy="1233340"/>
            </a:xfrm>
          </p:grpSpPr>
          <p:sp>
            <p:nvSpPr>
              <p:cNvPr id="1514" name="Google Shape;1514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5" name="Google Shape;1515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6" name="Google Shape;1516;p49"/>
            <p:cNvGrpSpPr/>
            <p:nvPr/>
          </p:nvGrpSpPr>
          <p:grpSpPr>
            <a:xfrm>
              <a:off x="9816346" y="6835591"/>
              <a:ext cx="1038379" cy="876381"/>
              <a:chOff x="10337076" y="1986645"/>
              <a:chExt cx="1453661" cy="1233340"/>
            </a:xfrm>
          </p:grpSpPr>
          <p:sp>
            <p:nvSpPr>
              <p:cNvPr id="1517" name="Google Shape;1517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18" name="Google Shape;1518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9" name="Google Shape;1519;p49"/>
            <p:cNvGrpSpPr/>
            <p:nvPr/>
          </p:nvGrpSpPr>
          <p:grpSpPr>
            <a:xfrm>
              <a:off x="7333621" y="6835591"/>
              <a:ext cx="1081854" cy="913529"/>
              <a:chOff x="7127631" y="1986645"/>
              <a:chExt cx="1453661" cy="1201785"/>
            </a:xfrm>
          </p:grpSpPr>
          <p:sp>
            <p:nvSpPr>
              <p:cNvPr id="1520" name="Google Shape;1520;p49"/>
              <p:cNvSpPr/>
              <p:nvPr/>
            </p:nvSpPr>
            <p:spPr>
              <a:xfrm>
                <a:off x="7127631" y="1986645"/>
                <a:ext cx="1453661" cy="1201785"/>
              </a:xfrm>
              <a:prstGeom prst="rect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21" name="Google Shape;1521;p4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192481" y="2293813"/>
                <a:ext cx="1307322" cy="6505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22" name="Google Shape;1522;p49"/>
            <p:cNvSpPr/>
            <p:nvPr/>
          </p:nvSpPr>
          <p:spPr>
            <a:xfrm>
              <a:off x="11034068" y="4699308"/>
              <a:ext cx="1038379" cy="876381"/>
            </a:xfrm>
            <a:prstGeom prst="rect">
              <a:avLst/>
            </a:prstGeom>
            <a:solidFill>
              <a:srgbClr val="2A7CB5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N/A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11034068" y="5765295"/>
              <a:ext cx="1038379" cy="876381"/>
            </a:xfrm>
            <a:prstGeom prst="rect">
              <a:avLst/>
            </a:prstGeom>
            <a:solidFill>
              <a:srgbClr val="3985B0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11025485" y="6826153"/>
              <a:ext cx="1038379" cy="876381"/>
            </a:xfrm>
            <a:prstGeom prst="rect">
              <a:avLst/>
            </a:prstGeom>
            <a:solidFill>
              <a:srgbClr val="4290A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SOME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DRIVING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5" name="Google Shape;1525;p49"/>
            <p:cNvGrpSpPr/>
            <p:nvPr/>
          </p:nvGrpSpPr>
          <p:grpSpPr>
            <a:xfrm>
              <a:off x="7368597" y="5788237"/>
              <a:ext cx="1070661" cy="876381"/>
              <a:chOff x="7344814" y="5765295"/>
              <a:chExt cx="1070661" cy="876381"/>
            </a:xfrm>
          </p:grpSpPr>
          <p:sp>
            <p:nvSpPr>
              <p:cNvPr id="1526" name="Google Shape;1526;p49"/>
              <p:cNvSpPr/>
              <p:nvPr/>
            </p:nvSpPr>
            <p:spPr>
              <a:xfrm flipH="1">
                <a:off x="7344814" y="5765295"/>
                <a:ext cx="1070661" cy="876381"/>
              </a:xfrm>
              <a:prstGeom prst="rtTriangle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27" name="Google Shape;1527;p4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787698" y="6272099"/>
                <a:ext cx="567131" cy="2882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28" name="Google Shape;1528;p49"/>
            <p:cNvSpPr/>
            <p:nvPr/>
          </p:nvSpPr>
          <p:spPr>
            <a:xfrm rot="10800000" flipH="1">
              <a:off x="7349714" y="5759632"/>
              <a:ext cx="1105636" cy="919056"/>
            </a:xfrm>
            <a:prstGeom prst="rtTriangle">
              <a:avLst/>
            </a:prstGeom>
            <a:solidFill>
              <a:srgbClr val="2A7CB5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9" name="Google Shape;1529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28720" y="5795468"/>
              <a:ext cx="382761" cy="559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0" name="Google Shape;1530;p49"/>
            <p:cNvSpPr/>
            <p:nvPr/>
          </p:nvSpPr>
          <p:spPr>
            <a:xfrm>
              <a:off x="4777740" y="4869180"/>
              <a:ext cx="662063" cy="656960"/>
            </a:xfrm>
            <a:prstGeom prst="ellipse">
              <a:avLst/>
            </a:prstGeom>
            <a:solidFill>
              <a:srgbClr val="2E7BB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4750105" y="5914195"/>
              <a:ext cx="662063" cy="656960"/>
            </a:xfrm>
            <a:prstGeom prst="ellipse">
              <a:avLst/>
            </a:prstGeom>
            <a:solidFill>
              <a:srgbClr val="2E7BB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4797946" y="6945301"/>
              <a:ext cx="662063" cy="656960"/>
            </a:xfrm>
            <a:prstGeom prst="ellipse">
              <a:avLst/>
            </a:prstGeom>
            <a:solidFill>
              <a:srgbClr val="2E7BB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9"/>
            <p:cNvSpPr txBox="1"/>
            <p:nvPr/>
          </p:nvSpPr>
          <p:spPr>
            <a:xfrm>
              <a:off x="5595538" y="4846320"/>
              <a:ext cx="1436612" cy="52322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</a:t>
              </a:r>
              <a:b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9"/>
            <p:cNvSpPr txBox="1"/>
            <p:nvPr/>
          </p:nvSpPr>
          <p:spPr>
            <a:xfrm>
              <a:off x="5595538" y="5941875"/>
              <a:ext cx="1253869" cy="52322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DRIVER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ASSISTANCE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9"/>
            <p:cNvSpPr txBox="1"/>
            <p:nvPr/>
          </p:nvSpPr>
          <p:spPr>
            <a:xfrm>
              <a:off x="5595538" y="7002733"/>
              <a:ext cx="1436612" cy="52322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PARTIAL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9"/>
            <p:cNvSpPr txBox="1"/>
            <p:nvPr/>
          </p:nvSpPr>
          <p:spPr>
            <a:xfrm rot="-5400000">
              <a:off x="3328383" y="5710339"/>
              <a:ext cx="1846018" cy="677108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Human driver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 i="1" u="none" strike="noStrike" cap="non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Monitors the road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9"/>
            <p:cNvSpPr txBox="1"/>
            <p:nvPr/>
          </p:nvSpPr>
          <p:spPr>
            <a:xfrm>
              <a:off x="7124005" y="3884921"/>
              <a:ext cx="1386919" cy="73866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Steering 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Acceleration/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deceleration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9"/>
            <p:cNvSpPr txBox="1"/>
            <p:nvPr/>
          </p:nvSpPr>
          <p:spPr>
            <a:xfrm>
              <a:off x="8437679" y="3884921"/>
              <a:ext cx="1356462" cy="73866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Monitoring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of driving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environment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9"/>
            <p:cNvSpPr txBox="1"/>
            <p:nvPr/>
          </p:nvSpPr>
          <p:spPr>
            <a:xfrm>
              <a:off x="9581272" y="3889378"/>
              <a:ext cx="1470274" cy="73866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Fallback when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fails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9"/>
            <p:cNvSpPr txBox="1"/>
            <p:nvPr/>
          </p:nvSpPr>
          <p:spPr>
            <a:xfrm>
              <a:off x="10934339" y="3896886"/>
              <a:ext cx="1237839" cy="73866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system is in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control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9"/>
            <p:cNvSpPr txBox="1"/>
            <p:nvPr/>
          </p:nvSpPr>
          <p:spPr>
            <a:xfrm>
              <a:off x="3846944" y="3217575"/>
              <a:ext cx="2287806" cy="369332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1" u="none" strike="noStrike" cap="non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For on-road vehicles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6812280" y="3143696"/>
              <a:ext cx="5452110" cy="563584"/>
            </a:xfrm>
            <a:prstGeom prst="rect">
              <a:avLst/>
            </a:prstGeom>
            <a:noFill/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3" name="Google Shape;1543;p49"/>
            <p:cNvGrpSpPr/>
            <p:nvPr/>
          </p:nvGrpSpPr>
          <p:grpSpPr>
            <a:xfrm>
              <a:off x="6964146" y="3191253"/>
              <a:ext cx="492759" cy="487279"/>
              <a:chOff x="10337076" y="1986645"/>
              <a:chExt cx="1453661" cy="1233340"/>
            </a:xfrm>
          </p:grpSpPr>
          <p:sp>
            <p:nvSpPr>
              <p:cNvPr id="1544" name="Google Shape;1544;p49"/>
              <p:cNvSpPr/>
              <p:nvPr/>
            </p:nvSpPr>
            <p:spPr>
              <a:xfrm>
                <a:off x="10337076" y="1986645"/>
                <a:ext cx="1453661" cy="1233340"/>
              </a:xfrm>
              <a:prstGeom prst="rect">
                <a:avLst/>
              </a:prstGeom>
              <a:solidFill>
                <a:srgbClr val="2A7C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5" name="Google Shape;1545;p4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729379" y="2059329"/>
                <a:ext cx="722607" cy="10614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46" name="Google Shape;1546;p49"/>
            <p:cNvSpPr txBox="1"/>
            <p:nvPr/>
          </p:nvSpPr>
          <p:spPr>
            <a:xfrm>
              <a:off x="7511110" y="3277901"/>
              <a:ext cx="1439818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1" u="none" strike="noStrike" cap="non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Human driver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47" name="Google Shape;1547;p49"/>
            <p:cNvGrpSpPr/>
            <p:nvPr/>
          </p:nvGrpSpPr>
          <p:grpSpPr>
            <a:xfrm>
              <a:off x="9721389" y="3201012"/>
              <a:ext cx="492759" cy="438310"/>
              <a:chOff x="7127631" y="1986645"/>
              <a:chExt cx="1453661" cy="1201785"/>
            </a:xfrm>
          </p:grpSpPr>
          <p:sp>
            <p:nvSpPr>
              <p:cNvPr id="1548" name="Google Shape;1548;p49"/>
              <p:cNvSpPr/>
              <p:nvPr/>
            </p:nvSpPr>
            <p:spPr>
              <a:xfrm>
                <a:off x="7127631" y="1986645"/>
                <a:ext cx="1453661" cy="1201785"/>
              </a:xfrm>
              <a:prstGeom prst="rect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9" name="Google Shape;1549;p4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192481" y="2293813"/>
                <a:ext cx="1307322" cy="65056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0" name="Google Shape;1550;p49"/>
            <p:cNvSpPr txBox="1"/>
            <p:nvPr/>
          </p:nvSpPr>
          <p:spPr>
            <a:xfrm>
              <a:off x="10236131" y="3256045"/>
              <a:ext cx="1984839" cy="33855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7F7F7F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Automated system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9"/>
            <p:cNvSpPr txBox="1"/>
            <p:nvPr/>
          </p:nvSpPr>
          <p:spPr>
            <a:xfrm>
              <a:off x="3785352" y="2481561"/>
              <a:ext cx="8137164" cy="646331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The 5 levels of driving automation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Artificial Intelligence</a:t>
            </a:r>
            <a:endParaRPr/>
          </a:p>
        </p:txBody>
      </p:sp>
      <p:sp>
        <p:nvSpPr>
          <p:cNvPr id="451" name="Google Shape;451;p5"/>
          <p:cNvSpPr txBox="1">
            <a:spLocks noGrp="1"/>
          </p:cNvSpPr>
          <p:nvPr>
            <p:ph type="body" idx="2"/>
          </p:nvPr>
        </p:nvSpPr>
        <p:spPr>
          <a:xfrm>
            <a:off x="891202" y="1173579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Artificial intelligence (AI) is a branch of computer science that attempts to simulate human intelligence in machines.</a:t>
            </a:r>
            <a:endParaRPr/>
          </a:p>
        </p:txBody>
      </p:sp>
      <p:pic>
        <p:nvPicPr>
          <p:cNvPr id="452" name="Google Shape;45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6198" y="665849"/>
            <a:ext cx="56496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2545" y="2216165"/>
            <a:ext cx="10390909" cy="51954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50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Levels of Driving Automation</a:t>
            </a:r>
            <a:endParaRPr/>
          </a:p>
        </p:txBody>
      </p:sp>
      <p:pic>
        <p:nvPicPr>
          <p:cNvPr id="1558" name="Google Shape;15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9" name="Google Shape;1559;p50"/>
          <p:cNvGrpSpPr/>
          <p:nvPr/>
        </p:nvGrpSpPr>
        <p:grpSpPr>
          <a:xfrm>
            <a:off x="2597317" y="1953946"/>
            <a:ext cx="11546556" cy="5236108"/>
            <a:chOff x="2317769" y="2291479"/>
            <a:chExt cx="11546556" cy="5236108"/>
          </a:xfrm>
        </p:grpSpPr>
        <p:sp>
          <p:nvSpPr>
            <p:cNvPr id="1560" name="Google Shape;1560;p50"/>
            <p:cNvSpPr/>
            <p:nvPr/>
          </p:nvSpPr>
          <p:spPr>
            <a:xfrm>
              <a:off x="2317769" y="2291479"/>
              <a:ext cx="11546556" cy="5236108"/>
            </a:xfrm>
            <a:prstGeom prst="rect">
              <a:avLst/>
            </a:prstGeom>
            <a:solidFill>
              <a:srgbClr val="F1F3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1" name="Google Shape;1561;p50"/>
            <p:cNvGrpSpPr/>
            <p:nvPr/>
          </p:nvGrpSpPr>
          <p:grpSpPr>
            <a:xfrm>
              <a:off x="2641196" y="2361270"/>
              <a:ext cx="10843349" cy="5018355"/>
              <a:chOff x="2641196" y="2361270"/>
              <a:chExt cx="10843349" cy="5018355"/>
            </a:xfrm>
          </p:grpSpPr>
          <p:grpSp>
            <p:nvGrpSpPr>
              <p:cNvPr id="1562" name="Google Shape;1562;p50"/>
              <p:cNvGrpSpPr/>
              <p:nvPr/>
            </p:nvGrpSpPr>
            <p:grpSpPr>
              <a:xfrm>
                <a:off x="7127631" y="2408924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63" name="Google Shape;1563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64" name="Google Shape;1564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65" name="Google Shape;1565;p50"/>
              <p:cNvGrpSpPr/>
              <p:nvPr/>
            </p:nvGrpSpPr>
            <p:grpSpPr>
              <a:xfrm>
                <a:off x="8739950" y="2422204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66" name="Google Shape;1566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67" name="Google Shape;1567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68" name="Google Shape;1568;p50"/>
              <p:cNvGrpSpPr/>
              <p:nvPr/>
            </p:nvGrpSpPr>
            <p:grpSpPr>
              <a:xfrm>
                <a:off x="7119311" y="3786239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69" name="Google Shape;1569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70" name="Google Shape;1570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1" name="Google Shape;1571;p50"/>
              <p:cNvGrpSpPr/>
              <p:nvPr/>
            </p:nvGrpSpPr>
            <p:grpSpPr>
              <a:xfrm>
                <a:off x="8756590" y="3817795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72" name="Google Shape;1572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73" name="Google Shape;1573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4" name="Google Shape;1574;p50"/>
              <p:cNvGrpSpPr/>
              <p:nvPr/>
            </p:nvGrpSpPr>
            <p:grpSpPr>
              <a:xfrm>
                <a:off x="10420645" y="3813429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75" name="Google Shape;1575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76" name="Google Shape;1576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77" name="Google Shape;1577;p50"/>
              <p:cNvGrpSpPr/>
              <p:nvPr/>
            </p:nvGrpSpPr>
            <p:grpSpPr>
              <a:xfrm>
                <a:off x="7110991" y="5245171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78" name="Google Shape;1578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79" name="Google Shape;1579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0" name="Google Shape;1580;p50"/>
              <p:cNvGrpSpPr/>
              <p:nvPr/>
            </p:nvGrpSpPr>
            <p:grpSpPr>
              <a:xfrm>
                <a:off x="8748270" y="5231905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81" name="Google Shape;1581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82" name="Google Shape;1582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3" name="Google Shape;1583;p50"/>
              <p:cNvGrpSpPr/>
              <p:nvPr/>
            </p:nvGrpSpPr>
            <p:grpSpPr>
              <a:xfrm>
                <a:off x="10393868" y="5231905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84" name="Google Shape;1584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85" name="Google Shape;1585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6" name="Google Shape;1586;p50"/>
              <p:cNvGrpSpPr/>
              <p:nvPr/>
            </p:nvGrpSpPr>
            <p:grpSpPr>
              <a:xfrm>
                <a:off x="12030884" y="5245171"/>
                <a:ext cx="1453661" cy="1201785"/>
                <a:chOff x="7127631" y="2408924"/>
                <a:chExt cx="1453661" cy="1201785"/>
              </a:xfrm>
            </p:grpSpPr>
            <p:sp>
              <p:nvSpPr>
                <p:cNvPr id="1587" name="Google Shape;1587;p50"/>
                <p:cNvSpPr/>
                <p:nvPr/>
              </p:nvSpPr>
              <p:spPr>
                <a:xfrm>
                  <a:off x="7127631" y="2408924"/>
                  <a:ext cx="1453661" cy="1201785"/>
                </a:xfrm>
                <a:prstGeom prst="rect">
                  <a:avLst/>
                </a:prstGeom>
                <a:solidFill>
                  <a:srgbClr val="64AD9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88" name="Google Shape;1588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7192481" y="2716092"/>
                  <a:ext cx="1307322" cy="6505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89" name="Google Shape;1589;p50"/>
              <p:cNvSpPr/>
              <p:nvPr/>
            </p:nvSpPr>
            <p:spPr>
              <a:xfrm>
                <a:off x="12015536" y="3802126"/>
                <a:ext cx="1453661" cy="1201785"/>
              </a:xfrm>
              <a:prstGeom prst="rect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SOME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DRIVING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MODES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50"/>
              <p:cNvSpPr/>
              <p:nvPr/>
            </p:nvSpPr>
            <p:spPr>
              <a:xfrm>
                <a:off x="12030884" y="2440479"/>
                <a:ext cx="1453661" cy="1201785"/>
              </a:xfrm>
              <a:prstGeom prst="rect">
                <a:avLst/>
              </a:prstGeom>
              <a:solidFill>
                <a:srgbClr val="4C98A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SOME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DRIVING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MODES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50"/>
              <p:cNvSpPr/>
              <p:nvPr/>
            </p:nvSpPr>
            <p:spPr>
              <a:xfrm>
                <a:off x="3811383" y="2641411"/>
                <a:ext cx="885308" cy="849933"/>
              </a:xfrm>
              <a:prstGeom prst="ellipse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4000" b="0" i="0" u="none" strike="noStrike" cap="none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50"/>
              <p:cNvSpPr/>
              <p:nvPr/>
            </p:nvSpPr>
            <p:spPr>
              <a:xfrm>
                <a:off x="3823723" y="4062558"/>
                <a:ext cx="885308" cy="849933"/>
              </a:xfrm>
              <a:prstGeom prst="ellipse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4000" b="0" i="0" u="none" strike="noStrike" cap="none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50"/>
              <p:cNvSpPr/>
              <p:nvPr/>
            </p:nvSpPr>
            <p:spPr>
              <a:xfrm>
                <a:off x="3823723" y="5475201"/>
                <a:ext cx="885308" cy="849933"/>
              </a:xfrm>
              <a:prstGeom prst="ellipse">
                <a:avLst/>
              </a:prstGeom>
              <a:solidFill>
                <a:srgbClr val="64AD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4000" b="0" i="0" u="none" strike="noStrike" cap="none">
                    <a:solidFill>
                      <a:schemeClr val="lt1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5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94" name="Google Shape;1594;p50"/>
              <p:cNvGrpSpPr/>
              <p:nvPr/>
            </p:nvGrpSpPr>
            <p:grpSpPr>
              <a:xfrm>
                <a:off x="10337076" y="2408924"/>
                <a:ext cx="1453661" cy="1233340"/>
                <a:chOff x="10393868" y="2406426"/>
                <a:chExt cx="1453661" cy="1233340"/>
              </a:xfrm>
            </p:grpSpPr>
            <p:sp>
              <p:nvSpPr>
                <p:cNvPr id="1595" name="Google Shape;1595;p50"/>
                <p:cNvSpPr/>
                <p:nvPr/>
              </p:nvSpPr>
              <p:spPr>
                <a:xfrm>
                  <a:off x="10393868" y="2406426"/>
                  <a:ext cx="1453661" cy="1233340"/>
                </a:xfrm>
                <a:prstGeom prst="rect">
                  <a:avLst/>
                </a:prstGeom>
                <a:solidFill>
                  <a:srgbClr val="2A7CB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1596" name="Google Shape;1596;p5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0786171" y="2479110"/>
                  <a:ext cx="722607" cy="10614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597" name="Google Shape;1597;p50"/>
              <p:cNvSpPr txBox="1"/>
              <p:nvPr/>
            </p:nvSpPr>
            <p:spPr>
              <a:xfrm>
                <a:off x="4864122" y="2729372"/>
                <a:ext cx="188224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C0C0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CONDITIONAL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C0C0C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AUTOMATION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50"/>
              <p:cNvSpPr txBox="1"/>
              <p:nvPr/>
            </p:nvSpPr>
            <p:spPr>
              <a:xfrm>
                <a:off x="4864123" y="4079589"/>
                <a:ext cx="185178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HIGH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AUTOMATION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50"/>
              <p:cNvSpPr txBox="1"/>
              <p:nvPr/>
            </p:nvSpPr>
            <p:spPr>
              <a:xfrm>
                <a:off x="4864122" y="5529765"/>
                <a:ext cx="195349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FULL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AUTOMATION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50"/>
              <p:cNvSpPr txBox="1"/>
              <p:nvPr/>
            </p:nvSpPr>
            <p:spPr>
              <a:xfrm rot="-5400000">
                <a:off x="1318134" y="4087415"/>
                <a:ext cx="3446344" cy="800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1" u="none" strike="noStrike" cap="none">
                    <a:solidFill>
                      <a:srgbClr val="7F7F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Automated driving system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1" u="none" strike="noStrike" cap="none">
                    <a:solidFill>
                      <a:srgbClr val="7F7F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     monitors the road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50"/>
              <p:cNvSpPr txBox="1"/>
              <p:nvPr/>
            </p:nvSpPr>
            <p:spPr>
              <a:xfrm>
                <a:off x="2641196" y="6917960"/>
                <a:ext cx="401929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0" i="0" u="none" strike="noStrike" cap="none">
                    <a:solidFill>
                      <a:srgbClr val="7F7F7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Source: SAE International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02" name="Google Shape;1602;p50"/>
              <p:cNvGrpSpPr/>
              <p:nvPr/>
            </p:nvGrpSpPr>
            <p:grpSpPr>
              <a:xfrm>
                <a:off x="8853694" y="2361270"/>
                <a:ext cx="4630851" cy="2747907"/>
                <a:chOff x="8820675" y="2334171"/>
                <a:chExt cx="4630851" cy="2747907"/>
              </a:xfrm>
            </p:grpSpPr>
            <p:cxnSp>
              <p:nvCxnSpPr>
                <p:cNvPr id="1603" name="Google Shape;1603;p50"/>
                <p:cNvCxnSpPr/>
                <p:nvPr/>
              </p:nvCxnSpPr>
              <p:spPr>
                <a:xfrm rot="-5400000" flipH="1">
                  <a:off x="9710073" y="2877583"/>
                  <a:ext cx="2720778" cy="1680698"/>
                </a:xfrm>
                <a:prstGeom prst="bentConnector3">
                  <a:avLst>
                    <a:gd name="adj1" fmla="val 49004"/>
                  </a:avLst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4" name="Google Shape;1604;p50"/>
                <p:cNvCxnSpPr/>
                <p:nvPr/>
              </p:nvCxnSpPr>
              <p:spPr>
                <a:xfrm>
                  <a:off x="8820675" y="2334171"/>
                  <a:ext cx="1425313" cy="3105"/>
                </a:xfrm>
                <a:prstGeom prst="bentConnector3">
                  <a:avLst>
                    <a:gd name="adj1" fmla="val -15670"/>
                  </a:avLst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1605" name="Google Shape;1605;p50"/>
                <p:cNvCxnSpPr/>
                <p:nvPr/>
              </p:nvCxnSpPr>
              <p:spPr>
                <a:xfrm rot="10800000" flipH="1">
                  <a:off x="11893140" y="5074564"/>
                  <a:ext cx="1558386" cy="7514"/>
                </a:xfrm>
                <a:prstGeom prst="bentConnector3">
                  <a:avLst>
                    <a:gd name="adj1" fmla="val 96126"/>
                  </a:avLst>
                </a:prstGeom>
                <a:noFill/>
                <a:ln w="381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606" name="Google Shape;1606;p50"/>
              <p:cNvCxnSpPr/>
              <p:nvPr/>
            </p:nvCxnSpPr>
            <p:spPr>
              <a:xfrm rot="10800000" flipH="1">
                <a:off x="4864122" y="3654752"/>
                <a:ext cx="2149524" cy="4567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7" name="Google Shape;1607;p50"/>
              <p:cNvCxnSpPr/>
              <p:nvPr/>
            </p:nvCxnSpPr>
            <p:spPr>
              <a:xfrm rot="10800000" flipH="1">
                <a:off x="4864122" y="5044550"/>
                <a:ext cx="2149524" cy="4567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8" name="Google Shape;1608;p50"/>
              <p:cNvCxnSpPr/>
              <p:nvPr/>
            </p:nvCxnSpPr>
            <p:spPr>
              <a:xfrm rot="10800000" flipH="1">
                <a:off x="2678307" y="2384642"/>
                <a:ext cx="3901085" cy="4568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A5A5A5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5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Industry Trends</a:t>
            </a:r>
            <a:endParaRPr/>
          </a:p>
        </p:txBody>
      </p:sp>
      <p:pic>
        <p:nvPicPr>
          <p:cNvPr id="1615" name="Google Shape;161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7472" y="665849"/>
            <a:ext cx="428715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51"/>
          <p:cNvSpPr txBox="1">
            <a:spLocks noGrp="1"/>
          </p:cNvSpPr>
          <p:nvPr>
            <p:ph type="body" idx="2"/>
          </p:nvPr>
        </p:nvSpPr>
        <p:spPr>
          <a:xfrm>
            <a:off x="1455035" y="1131582"/>
            <a:ext cx="14478942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Various self-driving technologies have been developed by leading companies and major automakers.</a:t>
            </a:r>
            <a:endParaRPr/>
          </a:p>
        </p:txBody>
      </p:sp>
      <p:pic>
        <p:nvPicPr>
          <p:cNvPr id="1617" name="Google Shape;1617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2313" y="2880688"/>
            <a:ext cx="3971371" cy="262548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618" name="Google Shape;1618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13163" y="2880688"/>
            <a:ext cx="3971371" cy="262548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619" name="Google Shape;1619;p51"/>
          <p:cNvPicPr preferRelativeResize="0"/>
          <p:nvPr/>
        </p:nvPicPr>
        <p:blipFill rotWithShape="1">
          <a:blip r:embed="rId6">
            <a:alphaModFix/>
          </a:blip>
          <a:srcRect r="7226"/>
          <a:stretch/>
        </p:blipFill>
        <p:spPr>
          <a:xfrm>
            <a:off x="1771463" y="2880688"/>
            <a:ext cx="3971371" cy="262548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620" name="Google Shape;1620;p51"/>
          <p:cNvSpPr txBox="1"/>
          <p:nvPr/>
        </p:nvSpPr>
        <p:spPr>
          <a:xfrm>
            <a:off x="3367383" y="5872205"/>
            <a:ext cx="1078109" cy="52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Tesla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51"/>
          <p:cNvSpPr txBox="1"/>
          <p:nvPr/>
        </p:nvSpPr>
        <p:spPr>
          <a:xfrm>
            <a:off x="7658566" y="5872206"/>
            <a:ext cx="1536024" cy="52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Nissan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51"/>
          <p:cNvSpPr txBox="1"/>
          <p:nvPr/>
        </p:nvSpPr>
        <p:spPr>
          <a:xfrm>
            <a:off x="11503883" y="5872206"/>
            <a:ext cx="2479131" cy="52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Google Waymo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51"/>
          <p:cNvSpPr txBox="1"/>
          <p:nvPr/>
        </p:nvSpPr>
        <p:spPr>
          <a:xfrm>
            <a:off x="4558889" y="7919351"/>
            <a:ext cx="8271233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Presently, self-driving cars are at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Level 3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technology.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5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Timeline for Adoption</a:t>
            </a:r>
            <a:endParaRPr/>
          </a:p>
        </p:txBody>
      </p:sp>
      <p:pic>
        <p:nvPicPr>
          <p:cNvPr id="1630" name="Google Shape;163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2639" y="665849"/>
            <a:ext cx="627681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52"/>
          <p:cNvSpPr txBox="1">
            <a:spLocks noGrp="1"/>
          </p:cNvSpPr>
          <p:nvPr>
            <p:ph type="body" idx="2"/>
          </p:nvPr>
        </p:nvSpPr>
        <p:spPr>
          <a:xfrm>
            <a:off x="1243363" y="1042988"/>
            <a:ext cx="13769274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Automobile industry expects a significant rise in cars with some self-driving capacity </a:t>
            </a:r>
            <a:br>
              <a:rPr lang="en-US" sz="2200"/>
            </a:br>
            <a:r>
              <a:rPr lang="en-US" sz="2200"/>
              <a:t>on the road by the early 2020s.</a:t>
            </a:r>
            <a:endParaRPr/>
          </a:p>
        </p:txBody>
      </p:sp>
      <p:pic>
        <p:nvPicPr>
          <p:cNvPr id="1632" name="Google Shape;1632;p52" descr="http://www.web-strategist.com/blog/wp-content/uploads/2015/02/morgan-stanley-dcars.png"/>
          <p:cNvPicPr preferRelativeResize="0"/>
          <p:nvPr/>
        </p:nvPicPr>
        <p:blipFill rotWithShape="1">
          <a:blip r:embed="rId4">
            <a:alphaModFix/>
          </a:blip>
          <a:srcRect t="4359"/>
          <a:stretch/>
        </p:blipFill>
        <p:spPr>
          <a:xfrm>
            <a:off x="3218361" y="2356895"/>
            <a:ext cx="9819275" cy="59732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3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Working of Self-Driving Cars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54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How Does a Self-Driving Car See?</a:t>
            </a:r>
            <a:endParaRPr/>
          </a:p>
        </p:txBody>
      </p:sp>
      <p:pic>
        <p:nvPicPr>
          <p:cNvPr id="1644" name="Google Shape;164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681" y="665849"/>
            <a:ext cx="942873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54"/>
          <p:cNvSpPr txBox="1"/>
          <p:nvPr/>
        </p:nvSpPr>
        <p:spPr>
          <a:xfrm>
            <a:off x="1219977" y="1335074"/>
            <a:ext cx="10182757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Using high-powered sensors and cameras, the vehicle creates and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maintains a map of its environment.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54"/>
          <p:cNvSpPr txBox="1"/>
          <p:nvPr/>
        </p:nvSpPr>
        <p:spPr>
          <a:xfrm>
            <a:off x="1219977" y="7873207"/>
            <a:ext cx="8558505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Then, it plots the route and sends instructions regarding vehicle's steering, acceleration, and braking.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7" name="Google Shape;1647;p54" descr="A screenshot of a social media post with text and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4323" t="24270" b="13118"/>
          <a:stretch/>
        </p:blipFill>
        <p:spPr>
          <a:xfrm>
            <a:off x="8555958" y="2780909"/>
            <a:ext cx="8882515" cy="441808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54"/>
          <p:cNvSpPr txBox="1"/>
          <p:nvPr/>
        </p:nvSpPr>
        <p:spPr>
          <a:xfrm>
            <a:off x="1199264" y="3852569"/>
            <a:ext cx="7739463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powerful onboard computer processes the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information in a matter of milliseconds using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hard-coded rules and obstacle avoidance algorithms.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9" name="Google Shape;1649;p54"/>
          <p:cNvSpPr/>
          <p:nvPr/>
        </p:nvSpPr>
        <p:spPr>
          <a:xfrm>
            <a:off x="625013" y="1433415"/>
            <a:ext cx="482905" cy="482905"/>
          </a:xfrm>
          <a:prstGeom prst="ellipse">
            <a:avLst/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54"/>
          <p:cNvSpPr/>
          <p:nvPr/>
        </p:nvSpPr>
        <p:spPr>
          <a:xfrm>
            <a:off x="625013" y="4507046"/>
            <a:ext cx="482905" cy="482905"/>
          </a:xfrm>
          <a:prstGeom prst="ellipse">
            <a:avLst/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54"/>
          <p:cNvSpPr/>
          <p:nvPr/>
        </p:nvSpPr>
        <p:spPr>
          <a:xfrm>
            <a:off x="625013" y="7969447"/>
            <a:ext cx="482905" cy="482905"/>
          </a:xfrm>
          <a:prstGeom prst="ellipse">
            <a:avLst/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54"/>
          <p:cNvSpPr/>
          <p:nvPr/>
        </p:nvSpPr>
        <p:spPr>
          <a:xfrm>
            <a:off x="8773834" y="4211926"/>
            <a:ext cx="1779866" cy="629466"/>
          </a:xfrm>
          <a:prstGeom prst="roundRect">
            <a:avLst>
              <a:gd name="adj" fmla="val 16667"/>
            </a:avLst>
          </a:prstGeom>
          <a:solidFill>
            <a:srgbClr val="43B2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Self-driving</a:t>
            </a:r>
            <a:b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sensors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55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How Does a Self-Driving Car See?</a:t>
            </a:r>
            <a:endParaRPr/>
          </a:p>
        </p:txBody>
      </p:sp>
      <p:pic>
        <p:nvPicPr>
          <p:cNvPr id="1659" name="Google Shape;165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1598" y="665849"/>
            <a:ext cx="909889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55"/>
          <p:cNvSpPr/>
          <p:nvPr/>
        </p:nvSpPr>
        <p:spPr>
          <a:xfrm>
            <a:off x="2041524" y="780335"/>
            <a:ext cx="13108280" cy="116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Precise detection of vehicles, pedestrians, and street signs help cars drive as safely as humans.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1" name="Google Shape;166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4349" y="2275821"/>
            <a:ext cx="8327300" cy="46841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662" name="Google Shape;1662;p55"/>
          <p:cNvSpPr/>
          <p:nvPr/>
        </p:nvSpPr>
        <p:spPr>
          <a:xfrm>
            <a:off x="1481688" y="7983569"/>
            <a:ext cx="13668117" cy="49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Detecting moving objects in video streams is a promising and challenging task for modern developers.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56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Object Detection</a:t>
            </a:r>
            <a:endParaRPr/>
          </a:p>
        </p:txBody>
      </p:sp>
      <p:sp>
        <p:nvSpPr>
          <p:cNvPr id="1669" name="Google Shape;1669;p56"/>
          <p:cNvSpPr txBox="1">
            <a:spLocks noGrp="1"/>
          </p:cNvSpPr>
          <p:nvPr>
            <p:ph type="body" idx="2"/>
          </p:nvPr>
        </p:nvSpPr>
        <p:spPr>
          <a:xfrm>
            <a:off x="454087" y="1114072"/>
            <a:ext cx="15646401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Object detection is used to identify and classify several items with high precision.</a:t>
            </a:r>
            <a:endParaRPr/>
          </a:p>
        </p:txBody>
      </p:sp>
      <p:pic>
        <p:nvPicPr>
          <p:cNvPr id="1670" name="Google Shape;167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9535" y="665849"/>
            <a:ext cx="476302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3182" y="2024635"/>
            <a:ext cx="9368213" cy="62454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57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Object Localization</a:t>
            </a:r>
            <a:endParaRPr/>
          </a:p>
        </p:txBody>
      </p:sp>
      <p:sp>
        <p:nvSpPr>
          <p:cNvPr id="1678" name="Google Shape;1678;p57"/>
          <p:cNvSpPr txBox="1">
            <a:spLocks noGrp="1"/>
          </p:cNvSpPr>
          <p:nvPr>
            <p:ph type="body" idx="2"/>
          </p:nvPr>
        </p:nvSpPr>
        <p:spPr>
          <a:xfrm>
            <a:off x="609598" y="1160337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Object localization relates to the location of an object in the picture.</a:t>
            </a:r>
            <a:endParaRPr/>
          </a:p>
        </p:txBody>
      </p:sp>
      <p:pic>
        <p:nvPicPr>
          <p:cNvPr id="1679" name="Google Shape;1679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6198" y="665849"/>
            <a:ext cx="5649699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0" name="Google Shape;1680;p57"/>
          <p:cNvGrpSpPr/>
          <p:nvPr/>
        </p:nvGrpSpPr>
        <p:grpSpPr>
          <a:xfrm>
            <a:off x="3053295" y="2173928"/>
            <a:ext cx="10588172" cy="5641605"/>
            <a:chOff x="2866683" y="1894009"/>
            <a:chExt cx="10588172" cy="5641605"/>
          </a:xfrm>
        </p:grpSpPr>
        <p:grpSp>
          <p:nvGrpSpPr>
            <p:cNvPr id="1681" name="Google Shape;1681;p57"/>
            <p:cNvGrpSpPr/>
            <p:nvPr/>
          </p:nvGrpSpPr>
          <p:grpSpPr>
            <a:xfrm>
              <a:off x="2866683" y="1894009"/>
              <a:ext cx="10588172" cy="5641605"/>
              <a:chOff x="2866683" y="1894009"/>
              <a:chExt cx="10588172" cy="5641605"/>
            </a:xfrm>
          </p:grpSpPr>
          <p:grpSp>
            <p:nvGrpSpPr>
              <p:cNvPr id="1682" name="Google Shape;1682;p57"/>
              <p:cNvGrpSpPr/>
              <p:nvPr/>
            </p:nvGrpSpPr>
            <p:grpSpPr>
              <a:xfrm>
                <a:off x="3633347" y="2008496"/>
                <a:ext cx="8915400" cy="5019675"/>
                <a:chOff x="3566667" y="2014204"/>
                <a:chExt cx="8915400" cy="5019675"/>
              </a:xfrm>
            </p:grpSpPr>
            <p:pic>
              <p:nvPicPr>
                <p:cNvPr id="1683" name="Google Shape;1683;p5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3566667" y="2014204"/>
                  <a:ext cx="8915400" cy="5019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684" name="Google Shape;1684;p57"/>
                <p:cNvCxnSpPr/>
                <p:nvPr/>
              </p:nvCxnSpPr>
              <p:spPr>
                <a:xfrm rot="10800000">
                  <a:off x="6120881" y="6357257"/>
                  <a:ext cx="4553339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1"/>
                  </a:solidFill>
                  <a:prstDash val="solid"/>
                  <a:round/>
                  <a:headEnd type="triangle" w="med" len="med"/>
                  <a:tailEnd type="triangle" w="med" len="med"/>
                </a:ln>
              </p:spPr>
            </p:cxnSp>
            <p:sp>
              <p:nvSpPr>
                <p:cNvPr id="1685" name="Google Shape;1685;p57"/>
                <p:cNvSpPr txBox="1"/>
                <p:nvPr/>
              </p:nvSpPr>
              <p:spPr>
                <a:xfrm>
                  <a:off x="8024367" y="6406126"/>
                  <a:ext cx="1148703" cy="40011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2000" b="0" i="0" u="none" strike="noStrike" cap="none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bw</a:t>
                  </a:r>
                  <a:endParaRPr sz="20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grpSp>
              <p:nvGrpSpPr>
                <p:cNvPr id="1686" name="Google Shape;1686;p57"/>
                <p:cNvGrpSpPr/>
                <p:nvPr/>
              </p:nvGrpSpPr>
              <p:grpSpPr>
                <a:xfrm>
                  <a:off x="4719310" y="3900196"/>
                  <a:ext cx="5954910" cy="2108718"/>
                  <a:chOff x="4719310" y="3900196"/>
                  <a:chExt cx="5954910" cy="2108718"/>
                </a:xfrm>
              </p:grpSpPr>
              <p:sp>
                <p:nvSpPr>
                  <p:cNvPr id="1687" name="Google Shape;1687;p57"/>
                  <p:cNvSpPr/>
                  <p:nvPr/>
                </p:nvSpPr>
                <p:spPr>
                  <a:xfrm>
                    <a:off x="6120881" y="3900196"/>
                    <a:ext cx="4553339" cy="2108718"/>
                  </a:xfrm>
                  <a:prstGeom prst="rect">
                    <a:avLst/>
                  </a:prstGeom>
                  <a:noFill/>
                  <a:ln w="38100" cap="flat" cmpd="sng">
                    <a:solidFill>
                      <a:srgbClr val="00FF3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8" name="Google Shape;1688;p57"/>
                  <p:cNvSpPr/>
                  <p:nvPr/>
                </p:nvSpPr>
                <p:spPr>
                  <a:xfrm>
                    <a:off x="8138556" y="4823084"/>
                    <a:ext cx="211117" cy="169759"/>
                  </a:xfrm>
                  <a:prstGeom prst="ellipse">
                    <a:avLst/>
                  </a:prstGeom>
                  <a:solidFill>
                    <a:srgbClr val="00FF3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9" name="Google Shape;1689;p57"/>
                  <p:cNvSpPr txBox="1"/>
                  <p:nvPr/>
                </p:nvSpPr>
                <p:spPr>
                  <a:xfrm>
                    <a:off x="7775321" y="5001331"/>
                    <a:ext cx="1148703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0" i="0" u="none" strike="noStrike" cap="non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(bx, by)</a:t>
                    </a:r>
                    <a:endPara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690" name="Google Shape;1690;p57"/>
                  <p:cNvCxnSpPr/>
                  <p:nvPr/>
                </p:nvCxnSpPr>
                <p:spPr>
                  <a:xfrm>
                    <a:off x="5505061" y="3900196"/>
                    <a:ext cx="0" cy="2108718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lt1"/>
                    </a:solidFill>
                    <a:prstDash val="solid"/>
                    <a:round/>
                    <a:headEnd type="triangle" w="med" len="med"/>
                    <a:tailEnd type="triangle" w="med" len="med"/>
                  </a:ln>
                </p:spPr>
              </p:cxnSp>
              <p:sp>
                <p:nvSpPr>
                  <p:cNvPr id="1691" name="Google Shape;1691;p57"/>
                  <p:cNvSpPr txBox="1"/>
                  <p:nvPr/>
                </p:nvSpPr>
                <p:spPr>
                  <a:xfrm>
                    <a:off x="4719310" y="4823084"/>
                    <a:ext cx="1148703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lang="en-US" sz="2000" b="0" i="0" u="none" strike="noStrike" cap="none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bh</a:t>
                    </a:r>
                    <a:endParaRPr sz="2000" b="0" i="0" u="none" strike="noStrike" cap="none">
                      <a:solidFill>
                        <a:schemeClr val="lt1"/>
                      </a:solidFill>
                      <a:latin typeface="Open Sans"/>
                      <a:ea typeface="Open Sans"/>
                      <a:cs typeface="Open Sans"/>
                      <a:sym typeface="Open Sans"/>
                    </a:endParaRPr>
                  </a:p>
                </p:txBody>
              </p:sp>
            </p:grpSp>
          </p:grpSp>
          <p:sp>
            <p:nvSpPr>
              <p:cNvPr id="1692" name="Google Shape;1692;p57"/>
              <p:cNvSpPr txBox="1"/>
              <p:nvPr/>
            </p:nvSpPr>
            <p:spPr>
              <a:xfrm>
                <a:off x="12306152" y="7135504"/>
                <a:ext cx="114870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(1,1)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57"/>
              <p:cNvSpPr txBox="1"/>
              <p:nvPr/>
            </p:nvSpPr>
            <p:spPr>
              <a:xfrm>
                <a:off x="2866683" y="1894009"/>
                <a:ext cx="114870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2000" b="0" i="0" u="none" strike="noStrike" cap="none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(0,0)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94" name="Google Shape;1694;p57"/>
            <p:cNvSpPr/>
            <p:nvPr/>
          </p:nvSpPr>
          <p:spPr>
            <a:xfrm>
              <a:off x="3505732" y="1946070"/>
              <a:ext cx="191925" cy="169759"/>
            </a:xfrm>
            <a:prstGeom prst="ellipse">
              <a:avLst/>
            </a:prstGeom>
            <a:solidFill>
              <a:srgbClr val="00F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12484577" y="6943291"/>
              <a:ext cx="191925" cy="169759"/>
            </a:xfrm>
            <a:prstGeom prst="ellipse">
              <a:avLst/>
            </a:prstGeom>
            <a:solidFill>
              <a:srgbClr val="00FF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58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Bounding Boxes</a:t>
            </a:r>
            <a:endParaRPr/>
          </a:p>
        </p:txBody>
      </p:sp>
      <p:sp>
        <p:nvSpPr>
          <p:cNvPr id="1702" name="Google Shape;1702;p58"/>
          <p:cNvSpPr txBox="1">
            <a:spLocks noGrp="1"/>
          </p:cNvSpPr>
          <p:nvPr>
            <p:ph type="body" idx="2"/>
          </p:nvPr>
        </p:nvSpPr>
        <p:spPr>
          <a:xfrm>
            <a:off x="609599" y="1072756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The following parameters are used to initialize a bounding box:</a:t>
            </a:r>
            <a:endParaRPr/>
          </a:p>
        </p:txBody>
      </p:sp>
      <p:pic>
        <p:nvPicPr>
          <p:cNvPr id="1703" name="Google Shape;170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58"/>
          <p:cNvSpPr txBox="1"/>
          <p:nvPr/>
        </p:nvSpPr>
        <p:spPr>
          <a:xfrm>
            <a:off x="6039191" y="2399232"/>
            <a:ext cx="9219859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Center coordinates of the bounding box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5" name="Google Shape;1705;p58"/>
          <p:cNvCxnSpPr/>
          <p:nvPr/>
        </p:nvCxnSpPr>
        <p:spPr>
          <a:xfrm>
            <a:off x="7501808" y="3900196"/>
            <a:ext cx="0" cy="2108718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06" name="Google Shape;1706;p58"/>
          <p:cNvCxnSpPr/>
          <p:nvPr/>
        </p:nvCxnSpPr>
        <p:spPr>
          <a:xfrm rot="10800000">
            <a:off x="8117628" y="6357257"/>
            <a:ext cx="455333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707" name="Google Shape;1707;p58"/>
          <p:cNvSpPr txBox="1"/>
          <p:nvPr/>
        </p:nvSpPr>
        <p:spPr>
          <a:xfrm>
            <a:off x="1001855" y="7869815"/>
            <a:ext cx="1503680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algorithm provides the coordinates of the object as the output is based on the picture in the bounding box.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58"/>
          <p:cNvSpPr/>
          <p:nvPr/>
        </p:nvSpPr>
        <p:spPr>
          <a:xfrm>
            <a:off x="3864211" y="2442743"/>
            <a:ext cx="2037786" cy="665045"/>
          </a:xfrm>
          <a:prstGeom prst="roundRect">
            <a:avLst>
              <a:gd name="adj" fmla="val 16667"/>
            </a:avLst>
          </a:prstGeom>
          <a:solidFill>
            <a:srgbClr val="44AA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bx, by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58"/>
          <p:cNvSpPr/>
          <p:nvPr/>
        </p:nvSpPr>
        <p:spPr>
          <a:xfrm>
            <a:off x="4001405" y="2633998"/>
            <a:ext cx="269894" cy="282533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58"/>
          <p:cNvSpPr/>
          <p:nvPr/>
        </p:nvSpPr>
        <p:spPr>
          <a:xfrm>
            <a:off x="3864211" y="4008702"/>
            <a:ext cx="2037786" cy="665045"/>
          </a:xfrm>
          <a:prstGeom prst="roundRect">
            <a:avLst>
              <a:gd name="adj" fmla="val 16667"/>
            </a:avLst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bw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58"/>
          <p:cNvSpPr/>
          <p:nvPr/>
        </p:nvSpPr>
        <p:spPr>
          <a:xfrm>
            <a:off x="3864211" y="5574661"/>
            <a:ext cx="2037786" cy="665045"/>
          </a:xfrm>
          <a:prstGeom prst="roundRect">
            <a:avLst>
              <a:gd name="adj" fmla="val 16667"/>
            </a:avLst>
          </a:prstGeom>
          <a:solidFill>
            <a:srgbClr val="009F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  bh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58"/>
          <p:cNvSpPr/>
          <p:nvPr/>
        </p:nvSpPr>
        <p:spPr>
          <a:xfrm>
            <a:off x="4001405" y="4199957"/>
            <a:ext cx="269894" cy="282533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58"/>
          <p:cNvSpPr/>
          <p:nvPr/>
        </p:nvSpPr>
        <p:spPr>
          <a:xfrm>
            <a:off x="4001405" y="5765916"/>
            <a:ext cx="269894" cy="282533"/>
          </a:xfrm>
          <a:prstGeom prst="diamond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58"/>
          <p:cNvSpPr txBox="1"/>
          <p:nvPr/>
        </p:nvSpPr>
        <p:spPr>
          <a:xfrm>
            <a:off x="6039191" y="4010711"/>
            <a:ext cx="7962556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Width of the bounding box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58"/>
          <p:cNvSpPr txBox="1"/>
          <p:nvPr/>
        </p:nvSpPr>
        <p:spPr>
          <a:xfrm>
            <a:off x="6039190" y="5536804"/>
            <a:ext cx="8400710" cy="604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Height of the bounding box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59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Challenges in Self-Driving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Artificial Intelligence</a:t>
            </a:r>
            <a:endParaRPr/>
          </a:p>
        </p:txBody>
      </p:sp>
      <p:sp>
        <p:nvSpPr>
          <p:cNvPr id="460" name="Google Shape;460;p6"/>
          <p:cNvSpPr txBox="1">
            <a:spLocks noGrp="1"/>
          </p:cNvSpPr>
          <p:nvPr>
            <p:ph type="body" idx="2"/>
          </p:nvPr>
        </p:nvSpPr>
        <p:spPr>
          <a:xfrm>
            <a:off x="590937" y="1196160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For a machine to be classified as AI, it must perform the tasks given below:</a:t>
            </a:r>
            <a:endParaRPr/>
          </a:p>
        </p:txBody>
      </p:sp>
      <p:pic>
        <p:nvPicPr>
          <p:cNvPr id="461" name="Google Shape;46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6198" y="665849"/>
            <a:ext cx="5649699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938" y="4100933"/>
            <a:ext cx="1880218" cy="1880218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"/>
          <p:cNvSpPr txBox="1"/>
          <p:nvPr/>
        </p:nvSpPr>
        <p:spPr>
          <a:xfrm>
            <a:off x="1121784" y="2227746"/>
            <a:ext cx="451537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Acquire data and rules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"/>
          <p:cNvSpPr txBox="1"/>
          <p:nvPr/>
        </p:nvSpPr>
        <p:spPr>
          <a:xfrm>
            <a:off x="10256513" y="2219808"/>
            <a:ext cx="493835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Reason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Draw conclusions using the rules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"/>
          <p:cNvSpPr txBox="1"/>
          <p:nvPr/>
        </p:nvSpPr>
        <p:spPr>
          <a:xfrm>
            <a:off x="5442858" y="7360551"/>
            <a:ext cx="5641903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Self Correct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Correct itself without external assistance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6"/>
          <p:cNvSpPr/>
          <p:nvPr/>
        </p:nvSpPr>
        <p:spPr>
          <a:xfrm>
            <a:off x="6728777" y="3678772"/>
            <a:ext cx="2724539" cy="2724539"/>
          </a:xfrm>
          <a:prstGeom prst="ellipse">
            <a:avLst/>
          </a:prstGeom>
          <a:noFill/>
          <a:ln w="25400" cap="flat" cmpd="sng">
            <a:solidFill>
              <a:srgbClr val="00BC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6"/>
          <p:cNvGrpSpPr/>
          <p:nvPr/>
        </p:nvGrpSpPr>
        <p:grpSpPr>
          <a:xfrm>
            <a:off x="9004366" y="2768764"/>
            <a:ext cx="2974898" cy="1117599"/>
            <a:chOff x="9045551" y="3614385"/>
            <a:chExt cx="1170681" cy="729932"/>
          </a:xfrm>
        </p:grpSpPr>
        <p:cxnSp>
          <p:nvCxnSpPr>
            <p:cNvPr id="468" name="Google Shape;468;p6"/>
            <p:cNvCxnSpPr/>
            <p:nvPr/>
          </p:nvCxnSpPr>
          <p:spPr>
            <a:xfrm rot="10800000" flipH="1">
              <a:off x="9045551" y="3614385"/>
              <a:ext cx="365149" cy="729932"/>
            </a:xfrm>
            <a:prstGeom prst="straightConnector1">
              <a:avLst/>
            </a:prstGeom>
            <a:noFill/>
            <a:ln w="25400" cap="flat" cmpd="sng">
              <a:solidFill>
                <a:srgbClr val="00BCE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69" name="Google Shape;469;p6"/>
            <p:cNvCxnSpPr/>
            <p:nvPr/>
          </p:nvCxnSpPr>
          <p:spPr>
            <a:xfrm>
              <a:off x="9410700" y="3614385"/>
              <a:ext cx="805532" cy="0"/>
            </a:xfrm>
            <a:prstGeom prst="straightConnector1">
              <a:avLst/>
            </a:prstGeom>
            <a:noFill/>
            <a:ln w="25400" cap="flat" cmpd="sng">
              <a:solidFill>
                <a:srgbClr val="00BCE3"/>
              </a:solidFill>
              <a:prstDash val="dash"/>
              <a:round/>
              <a:headEnd type="none" w="sm" len="sm"/>
              <a:tailEnd type="oval" w="lg" len="lg"/>
            </a:ln>
          </p:spPr>
        </p:cxnSp>
      </p:grpSp>
      <p:grpSp>
        <p:nvGrpSpPr>
          <p:cNvPr id="470" name="Google Shape;470;p6"/>
          <p:cNvGrpSpPr/>
          <p:nvPr/>
        </p:nvGrpSpPr>
        <p:grpSpPr>
          <a:xfrm flipH="1">
            <a:off x="3993502" y="2778608"/>
            <a:ext cx="3326670" cy="1050827"/>
            <a:chOff x="9045551" y="3614385"/>
            <a:chExt cx="1170681" cy="729932"/>
          </a:xfrm>
        </p:grpSpPr>
        <p:cxnSp>
          <p:nvCxnSpPr>
            <p:cNvPr id="471" name="Google Shape;471;p6"/>
            <p:cNvCxnSpPr/>
            <p:nvPr/>
          </p:nvCxnSpPr>
          <p:spPr>
            <a:xfrm rot="10800000" flipH="1">
              <a:off x="9045551" y="3614385"/>
              <a:ext cx="365149" cy="729932"/>
            </a:xfrm>
            <a:prstGeom prst="straightConnector1">
              <a:avLst/>
            </a:prstGeom>
            <a:noFill/>
            <a:ln w="25400" cap="flat" cmpd="sng">
              <a:solidFill>
                <a:srgbClr val="00BCE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472" name="Google Shape;472;p6"/>
            <p:cNvCxnSpPr/>
            <p:nvPr/>
          </p:nvCxnSpPr>
          <p:spPr>
            <a:xfrm>
              <a:off x="9410700" y="3614385"/>
              <a:ext cx="805532" cy="0"/>
            </a:xfrm>
            <a:prstGeom prst="straightConnector1">
              <a:avLst/>
            </a:prstGeom>
            <a:noFill/>
            <a:ln w="25400" cap="flat" cmpd="sng">
              <a:solidFill>
                <a:srgbClr val="00BCE3"/>
              </a:solidFill>
              <a:prstDash val="dash"/>
              <a:round/>
              <a:headEnd type="none" w="sm" len="sm"/>
              <a:tailEnd type="oval" w="lg" len="lg"/>
            </a:ln>
          </p:spPr>
        </p:cxnSp>
      </p:grpSp>
      <p:cxnSp>
        <p:nvCxnSpPr>
          <p:cNvPr id="473" name="Google Shape;473;p6"/>
          <p:cNvCxnSpPr/>
          <p:nvPr/>
        </p:nvCxnSpPr>
        <p:spPr>
          <a:xfrm>
            <a:off x="8173147" y="6468593"/>
            <a:ext cx="1" cy="1057537"/>
          </a:xfrm>
          <a:prstGeom prst="straightConnector1">
            <a:avLst/>
          </a:prstGeom>
          <a:noFill/>
          <a:ln w="25400" cap="flat" cmpd="sng">
            <a:solidFill>
              <a:srgbClr val="00BCE3"/>
            </a:solidFill>
            <a:prstDash val="dash"/>
            <a:round/>
            <a:headEnd type="none" w="sm" len="sm"/>
            <a:tailEnd type="oval" w="lg" len="lg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60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Challenges in Self-Driving </a:t>
            </a:r>
            <a:endParaRPr/>
          </a:p>
        </p:txBody>
      </p:sp>
      <p:pic>
        <p:nvPicPr>
          <p:cNvPr id="1727" name="Google Shape;172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6820" y="665849"/>
            <a:ext cx="802845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60"/>
          <p:cNvSpPr/>
          <p:nvPr/>
        </p:nvSpPr>
        <p:spPr>
          <a:xfrm>
            <a:off x="1043726" y="746958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Detecting objects is a challenging task since images of objects in the real-world environment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are affected by various factors.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29" name="Google Shape;1729;p60"/>
          <p:cNvGrpSpPr/>
          <p:nvPr/>
        </p:nvGrpSpPr>
        <p:grpSpPr>
          <a:xfrm flipH="1">
            <a:off x="8655444" y="3129746"/>
            <a:ext cx="3372688" cy="4417112"/>
            <a:chOff x="3579812" y="2036560"/>
            <a:chExt cx="2207644" cy="2891287"/>
          </a:xfrm>
        </p:grpSpPr>
        <p:sp>
          <p:nvSpPr>
            <p:cNvPr id="1730" name="Google Shape;1730;p60"/>
            <p:cNvSpPr/>
            <p:nvPr/>
          </p:nvSpPr>
          <p:spPr>
            <a:xfrm>
              <a:off x="3579812" y="2720203"/>
              <a:ext cx="2207644" cy="2207644"/>
            </a:xfrm>
            <a:prstGeom prst="arc">
              <a:avLst>
                <a:gd name="adj1" fmla="val 16200000"/>
                <a:gd name="adj2" fmla="val 19163201"/>
              </a:avLst>
            </a:prstGeom>
            <a:noFill/>
            <a:ln w="38100" cap="flat" cmpd="sng">
              <a:solidFill>
                <a:srgbClr val="CF5C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1" name="Google Shape;1731;p60"/>
            <p:cNvSpPr/>
            <p:nvPr/>
          </p:nvSpPr>
          <p:spPr>
            <a:xfrm rot="10800000" flipH="1">
              <a:off x="3579812" y="2036560"/>
              <a:ext cx="2207644" cy="2207644"/>
            </a:xfrm>
            <a:prstGeom prst="arc">
              <a:avLst>
                <a:gd name="adj1" fmla="val 16200000"/>
                <a:gd name="adj2" fmla="val 19163201"/>
              </a:avLst>
            </a:prstGeom>
            <a:noFill/>
            <a:ln w="38100" cap="flat" cmpd="sng">
              <a:solidFill>
                <a:srgbClr val="83978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2" name="Google Shape;1732;p60"/>
          <p:cNvGrpSpPr/>
          <p:nvPr/>
        </p:nvGrpSpPr>
        <p:grpSpPr>
          <a:xfrm>
            <a:off x="4412257" y="3129746"/>
            <a:ext cx="3372688" cy="4417112"/>
            <a:chOff x="3579812" y="2036560"/>
            <a:chExt cx="2207644" cy="2891287"/>
          </a:xfrm>
        </p:grpSpPr>
        <p:sp>
          <p:nvSpPr>
            <p:cNvPr id="1733" name="Google Shape;1733;p60"/>
            <p:cNvSpPr/>
            <p:nvPr/>
          </p:nvSpPr>
          <p:spPr>
            <a:xfrm>
              <a:off x="3579812" y="2720203"/>
              <a:ext cx="2207644" cy="2207644"/>
            </a:xfrm>
            <a:prstGeom prst="arc">
              <a:avLst>
                <a:gd name="adj1" fmla="val 16200000"/>
                <a:gd name="adj2" fmla="val 19163201"/>
              </a:avLst>
            </a:prstGeom>
            <a:noFill/>
            <a:ln w="38100" cap="flat" cmpd="sng">
              <a:solidFill>
                <a:srgbClr val="3785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60"/>
            <p:cNvSpPr/>
            <p:nvPr/>
          </p:nvSpPr>
          <p:spPr>
            <a:xfrm rot="10800000" flipH="1">
              <a:off x="3579812" y="2036560"/>
              <a:ext cx="2207644" cy="2207644"/>
            </a:xfrm>
            <a:prstGeom prst="arc">
              <a:avLst>
                <a:gd name="adj1" fmla="val 16200000"/>
                <a:gd name="adj2" fmla="val 19163201"/>
              </a:avLst>
            </a:prstGeom>
            <a:noFill/>
            <a:ln w="38100" cap="flat" cmpd="sng">
              <a:solidFill>
                <a:srgbClr val="FF8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5" name="Google Shape;1735;p60"/>
          <p:cNvSpPr/>
          <p:nvPr/>
        </p:nvSpPr>
        <p:spPr>
          <a:xfrm>
            <a:off x="5677436" y="2761845"/>
            <a:ext cx="5152912" cy="5152912"/>
          </a:xfrm>
          <a:prstGeom prst="ellipse">
            <a:avLst/>
          </a:prstGeom>
          <a:noFill/>
          <a:ln w="19050" cap="flat" cmpd="sng">
            <a:solidFill>
              <a:srgbClr val="0FA5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60"/>
          <p:cNvSpPr/>
          <p:nvPr/>
        </p:nvSpPr>
        <p:spPr>
          <a:xfrm>
            <a:off x="3015299" y="3813949"/>
            <a:ext cx="3259569" cy="720443"/>
          </a:xfrm>
          <a:prstGeom prst="roundRect">
            <a:avLst>
              <a:gd name="adj" fmla="val 50000"/>
            </a:avLst>
          </a:prstGeom>
          <a:solidFill>
            <a:srgbClr val="3785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Camera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60"/>
          <p:cNvSpPr/>
          <p:nvPr/>
        </p:nvSpPr>
        <p:spPr>
          <a:xfrm>
            <a:off x="3015299" y="6142212"/>
            <a:ext cx="3259569" cy="720443"/>
          </a:xfrm>
          <a:prstGeom prst="roundRect">
            <a:avLst>
              <a:gd name="adj" fmla="val 50000"/>
            </a:avLst>
          </a:prstGeom>
          <a:solidFill>
            <a:srgbClr val="FF89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Occlusion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60"/>
          <p:cNvSpPr/>
          <p:nvPr/>
        </p:nvSpPr>
        <p:spPr>
          <a:xfrm>
            <a:off x="10182394" y="3813949"/>
            <a:ext cx="3259569" cy="720443"/>
          </a:xfrm>
          <a:prstGeom prst="roundRect">
            <a:avLst>
              <a:gd name="adj" fmla="val 50000"/>
            </a:avLst>
          </a:prstGeom>
          <a:solidFill>
            <a:srgbClr val="CF5C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Object Appearance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60"/>
          <p:cNvSpPr/>
          <p:nvPr/>
        </p:nvSpPr>
        <p:spPr>
          <a:xfrm>
            <a:off x="10164596" y="6142212"/>
            <a:ext cx="3259569" cy="720443"/>
          </a:xfrm>
          <a:prstGeom prst="roundRect">
            <a:avLst>
              <a:gd name="adj" fmla="val 50000"/>
            </a:avLst>
          </a:prstGeom>
          <a:solidFill>
            <a:srgbClr val="8397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Unpredicted Motion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60"/>
          <p:cNvSpPr/>
          <p:nvPr/>
        </p:nvSpPr>
        <p:spPr>
          <a:xfrm>
            <a:off x="6613125" y="2332435"/>
            <a:ext cx="3259569" cy="720443"/>
          </a:xfrm>
          <a:prstGeom prst="roundRect">
            <a:avLst>
              <a:gd name="adj" fmla="val 50000"/>
            </a:avLst>
          </a:prstGeom>
          <a:solidFill>
            <a:srgbClr val="0FA5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Illumination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60"/>
          <p:cNvSpPr/>
          <p:nvPr/>
        </p:nvSpPr>
        <p:spPr>
          <a:xfrm>
            <a:off x="7047798" y="4132207"/>
            <a:ext cx="2412188" cy="2412188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4E657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60"/>
          <p:cNvSpPr txBox="1"/>
          <p:nvPr/>
        </p:nvSpPr>
        <p:spPr>
          <a:xfrm>
            <a:off x="7329074" y="5086481"/>
            <a:ext cx="18469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Challenges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6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Illumination</a:t>
            </a:r>
            <a:endParaRPr/>
          </a:p>
        </p:txBody>
      </p:sp>
      <p:pic>
        <p:nvPicPr>
          <p:cNvPr id="1749" name="Google Shape;174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8381" y="665849"/>
            <a:ext cx="374533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61"/>
          <p:cNvSpPr/>
          <p:nvPr/>
        </p:nvSpPr>
        <p:spPr>
          <a:xfrm>
            <a:off x="919161" y="1182874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Changes in lighting can lead to false positive object detection.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1" name="Google Shape;1751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9282" y="2809296"/>
            <a:ext cx="5217645" cy="35254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52" name="Google Shape;1752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2916" y="2809296"/>
            <a:ext cx="5217645" cy="352540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6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Appearance of Moving Objects</a:t>
            </a:r>
            <a:endParaRPr/>
          </a:p>
        </p:txBody>
      </p:sp>
      <p:pic>
        <p:nvPicPr>
          <p:cNvPr id="1759" name="Google Shape;175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62"/>
          <p:cNvSpPr/>
          <p:nvPr/>
        </p:nvSpPr>
        <p:spPr>
          <a:xfrm>
            <a:off x="1221206" y="1121915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3D objects may change their shape and appearance when in motion.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1" name="Google Shape;1761;p62"/>
          <p:cNvPicPr preferRelativeResize="0"/>
          <p:nvPr/>
        </p:nvPicPr>
        <p:blipFill rotWithShape="1">
          <a:blip r:embed="rId4">
            <a:alphaModFix/>
          </a:blip>
          <a:srcRect l="43309" t="27771" b="6552"/>
          <a:stretch/>
        </p:blipFill>
        <p:spPr>
          <a:xfrm>
            <a:off x="8938792" y="2586710"/>
            <a:ext cx="6096003" cy="397058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62" name="Google Shape;1762;p62"/>
          <p:cNvPicPr preferRelativeResize="0"/>
          <p:nvPr/>
        </p:nvPicPr>
        <p:blipFill rotWithShape="1">
          <a:blip r:embed="rId5">
            <a:alphaModFix/>
          </a:blip>
          <a:srcRect l="3101" t="5382" r="21439" b="7200"/>
          <a:stretch/>
        </p:blipFill>
        <p:spPr>
          <a:xfrm>
            <a:off x="1221206" y="2586710"/>
            <a:ext cx="6096003" cy="397058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63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Presence of Unpredicted Motion</a:t>
            </a:r>
            <a:endParaRPr/>
          </a:p>
        </p:txBody>
      </p:sp>
      <p:pic>
        <p:nvPicPr>
          <p:cNvPr id="1769" name="Google Shape;1769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63"/>
          <p:cNvSpPr/>
          <p:nvPr/>
        </p:nvSpPr>
        <p:spPr>
          <a:xfrm>
            <a:off x="1165224" y="938886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Detecting objects with abrupt motion may cause a tracker to lose the object or cause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 error in the tracking algorithm.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1" name="Google Shape;1771;p63"/>
          <p:cNvPicPr preferRelativeResize="0"/>
          <p:nvPr/>
        </p:nvPicPr>
        <p:blipFill rotWithShape="1">
          <a:blip r:embed="rId4">
            <a:alphaModFix/>
          </a:blip>
          <a:srcRect l="21521" t="6841" r="21968" b="7008"/>
          <a:stretch/>
        </p:blipFill>
        <p:spPr>
          <a:xfrm>
            <a:off x="9434321" y="2419878"/>
            <a:ext cx="5021872" cy="4304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72" name="Google Shape;1772;p63"/>
          <p:cNvPicPr preferRelativeResize="0"/>
          <p:nvPr/>
        </p:nvPicPr>
        <p:blipFill rotWithShape="1">
          <a:blip r:embed="rId5">
            <a:alphaModFix/>
          </a:blip>
          <a:srcRect l="22383" t="7792" r="21106" b="6061"/>
          <a:stretch/>
        </p:blipFill>
        <p:spPr>
          <a:xfrm>
            <a:off x="1799807" y="2419879"/>
            <a:ext cx="5021872" cy="430424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64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Occlusion</a:t>
            </a:r>
            <a:endParaRPr/>
          </a:p>
        </p:txBody>
      </p:sp>
      <p:pic>
        <p:nvPicPr>
          <p:cNvPr id="1779" name="Google Shape;177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3389" y="665849"/>
            <a:ext cx="309531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64"/>
          <p:cNvSpPr/>
          <p:nvPr/>
        </p:nvSpPr>
        <p:spPr>
          <a:xfrm>
            <a:off x="1165224" y="799386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Objects in a video stream may be hidden fully or partially.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1" name="Google Shape;1781;p64"/>
          <p:cNvPicPr preferRelativeResize="0"/>
          <p:nvPr/>
        </p:nvPicPr>
        <p:blipFill rotWithShape="1">
          <a:blip r:embed="rId4">
            <a:alphaModFix/>
          </a:blip>
          <a:srcRect b="7827"/>
          <a:stretch/>
        </p:blipFill>
        <p:spPr>
          <a:xfrm>
            <a:off x="1165224" y="2270984"/>
            <a:ext cx="14573104" cy="424178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65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Camera Problems</a:t>
            </a:r>
            <a:endParaRPr/>
          </a:p>
        </p:txBody>
      </p:sp>
      <p:pic>
        <p:nvPicPr>
          <p:cNvPr id="1788" name="Google Shape;178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9276" y="665849"/>
            <a:ext cx="5483542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65"/>
          <p:cNvSpPr/>
          <p:nvPr/>
        </p:nvSpPr>
        <p:spPr>
          <a:xfrm>
            <a:off x="919162" y="7264133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 a result, a video sequence may not be processed properly due to compression or blur.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65"/>
          <p:cNvSpPr/>
          <p:nvPr/>
        </p:nvSpPr>
        <p:spPr>
          <a:xfrm>
            <a:off x="1224318" y="1192623"/>
            <a:ext cx="14417676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captured video may be of low resolution having limited color information.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1" name="Google Shape;1791;p65"/>
          <p:cNvPicPr preferRelativeResize="0"/>
          <p:nvPr/>
        </p:nvPicPr>
        <p:blipFill rotWithShape="1">
          <a:blip r:embed="rId4">
            <a:alphaModFix/>
          </a:blip>
          <a:srcRect l="24512" t="26734" r="25003" b="7602"/>
          <a:stretch/>
        </p:blipFill>
        <p:spPr>
          <a:xfrm>
            <a:off x="1645791" y="2587124"/>
            <a:ext cx="5428720" cy="39697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92" name="Google Shape;1792;p65"/>
          <p:cNvPicPr preferRelativeResize="0"/>
          <p:nvPr/>
        </p:nvPicPr>
        <p:blipFill rotWithShape="1">
          <a:blip r:embed="rId5">
            <a:alphaModFix/>
          </a:blip>
          <a:srcRect l="24677" t="27199" r="24405" b="6121"/>
          <a:stretch/>
        </p:blipFill>
        <p:spPr>
          <a:xfrm>
            <a:off x="9181489" y="2525716"/>
            <a:ext cx="5428720" cy="403115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66"/>
          <p:cNvGrpSpPr/>
          <p:nvPr/>
        </p:nvGrpSpPr>
        <p:grpSpPr>
          <a:xfrm>
            <a:off x="3330936" y="2974756"/>
            <a:ext cx="5751987" cy="4970983"/>
            <a:chOff x="5370681" y="3450930"/>
            <a:chExt cx="4308120" cy="3384690"/>
          </a:xfrm>
        </p:grpSpPr>
        <p:sp>
          <p:nvSpPr>
            <p:cNvPr id="1799" name="Google Shape;1799;p66"/>
            <p:cNvSpPr/>
            <p:nvPr/>
          </p:nvSpPr>
          <p:spPr>
            <a:xfrm>
              <a:off x="7180913" y="4421661"/>
              <a:ext cx="571500" cy="2171700"/>
            </a:xfrm>
            <a:custGeom>
              <a:avLst/>
              <a:gdLst/>
              <a:ahLst/>
              <a:cxnLst/>
              <a:rect l="l" t="t" r="r" b="b"/>
              <a:pathLst>
                <a:path w="571500" h="2171700" extrusionOk="0">
                  <a:moveTo>
                    <a:pt x="0" y="0"/>
                  </a:moveTo>
                  <a:lnTo>
                    <a:pt x="0" y="687314"/>
                  </a:lnTo>
                  <a:lnTo>
                    <a:pt x="0" y="747084"/>
                  </a:lnTo>
                  <a:lnTo>
                    <a:pt x="0" y="2175834"/>
                  </a:lnTo>
                  <a:lnTo>
                    <a:pt x="571500" y="2175834"/>
                  </a:lnTo>
                  <a:lnTo>
                    <a:pt x="571500" y="747084"/>
                  </a:lnTo>
                  <a:lnTo>
                    <a:pt x="571500" y="68731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6"/>
            <p:cNvSpPr/>
            <p:nvPr/>
          </p:nvSpPr>
          <p:spPr>
            <a:xfrm>
              <a:off x="7465301" y="4421661"/>
              <a:ext cx="285750" cy="2171700"/>
            </a:xfrm>
            <a:custGeom>
              <a:avLst/>
              <a:gdLst/>
              <a:ahLst/>
              <a:cxnLst/>
              <a:rect l="l" t="t" r="r" b="b"/>
              <a:pathLst>
                <a:path w="285750" h="2171700" extrusionOk="0">
                  <a:moveTo>
                    <a:pt x="0" y="0"/>
                  </a:moveTo>
                  <a:lnTo>
                    <a:pt x="0" y="2175834"/>
                  </a:lnTo>
                  <a:lnTo>
                    <a:pt x="287112" y="2175834"/>
                  </a:lnTo>
                  <a:lnTo>
                    <a:pt x="287112" y="747084"/>
                  </a:lnTo>
                  <a:lnTo>
                    <a:pt x="287112" y="687314"/>
                  </a:lnTo>
                  <a:lnTo>
                    <a:pt x="287112" y="0"/>
                  </a:lnTo>
                  <a:close/>
                </a:path>
              </a:pathLst>
            </a:custGeom>
            <a:solidFill>
              <a:srgbClr val="022B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66"/>
            <p:cNvSpPr/>
            <p:nvPr/>
          </p:nvSpPr>
          <p:spPr>
            <a:xfrm>
              <a:off x="8485143" y="4685323"/>
              <a:ext cx="619125" cy="657225"/>
            </a:xfrm>
            <a:custGeom>
              <a:avLst/>
              <a:gdLst/>
              <a:ahLst/>
              <a:cxnLst/>
              <a:rect l="l" t="t" r="r" b="b"/>
              <a:pathLst>
                <a:path w="619125" h="657225" extrusionOk="0">
                  <a:moveTo>
                    <a:pt x="380685" y="0"/>
                  </a:moveTo>
                  <a:lnTo>
                    <a:pt x="380685" y="417243"/>
                  </a:lnTo>
                  <a:lnTo>
                    <a:pt x="0" y="417243"/>
                  </a:lnTo>
                  <a:lnTo>
                    <a:pt x="0" y="658873"/>
                  </a:lnTo>
                  <a:lnTo>
                    <a:pt x="380685" y="658873"/>
                  </a:lnTo>
                  <a:lnTo>
                    <a:pt x="618325" y="658873"/>
                  </a:lnTo>
                  <a:lnTo>
                    <a:pt x="622316" y="658873"/>
                  </a:lnTo>
                  <a:lnTo>
                    <a:pt x="622316" y="0"/>
                  </a:lnTo>
                  <a:close/>
                </a:path>
              </a:pathLst>
            </a:cu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66"/>
            <p:cNvSpPr/>
            <p:nvPr/>
          </p:nvSpPr>
          <p:spPr>
            <a:xfrm rot="2700000">
              <a:off x="8876267" y="4212485"/>
              <a:ext cx="640772" cy="722948"/>
            </a:xfrm>
            <a:custGeom>
              <a:avLst/>
              <a:gdLst/>
              <a:ahLst/>
              <a:cxnLst/>
              <a:rect l="l" t="t" r="r" b="b"/>
              <a:pathLst>
                <a:path w="704850" h="657225" extrusionOk="0">
                  <a:moveTo>
                    <a:pt x="533162" y="0"/>
                  </a:moveTo>
                  <a:lnTo>
                    <a:pt x="468192" y="150038"/>
                  </a:lnTo>
                  <a:lnTo>
                    <a:pt x="443246" y="207654"/>
                  </a:lnTo>
                  <a:cubicBezTo>
                    <a:pt x="471192" y="232115"/>
                    <a:pt x="488956" y="267948"/>
                    <a:pt x="488956" y="307915"/>
                  </a:cubicBezTo>
                  <a:cubicBezTo>
                    <a:pt x="488956" y="381448"/>
                    <a:pt x="429139" y="441265"/>
                    <a:pt x="355606" y="441265"/>
                  </a:cubicBezTo>
                  <a:cubicBezTo>
                    <a:pt x="282073" y="441265"/>
                    <a:pt x="222256" y="381438"/>
                    <a:pt x="222256" y="307915"/>
                  </a:cubicBezTo>
                  <a:cubicBezTo>
                    <a:pt x="222256" y="267948"/>
                    <a:pt x="240021" y="232115"/>
                    <a:pt x="267967" y="207654"/>
                  </a:cubicBezTo>
                  <a:lnTo>
                    <a:pt x="243021" y="150038"/>
                  </a:lnTo>
                  <a:lnTo>
                    <a:pt x="178051" y="0"/>
                  </a:lnTo>
                  <a:cubicBezTo>
                    <a:pt x="71733" y="61551"/>
                    <a:pt x="0" y="176470"/>
                    <a:pt x="0" y="307905"/>
                  </a:cubicBezTo>
                  <a:cubicBezTo>
                    <a:pt x="0" y="503987"/>
                    <a:pt x="159525" y="663512"/>
                    <a:pt x="355606" y="663512"/>
                  </a:cubicBezTo>
                  <a:cubicBezTo>
                    <a:pt x="551688" y="663512"/>
                    <a:pt x="711213" y="503987"/>
                    <a:pt x="711213" y="307905"/>
                  </a:cubicBezTo>
                  <a:cubicBezTo>
                    <a:pt x="711213" y="176479"/>
                    <a:pt x="639480" y="61551"/>
                    <a:pt x="533162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66"/>
            <p:cNvSpPr/>
            <p:nvPr/>
          </p:nvSpPr>
          <p:spPr>
            <a:xfrm>
              <a:off x="5835297" y="5162440"/>
              <a:ext cx="619125" cy="657225"/>
            </a:xfrm>
            <a:custGeom>
              <a:avLst/>
              <a:gdLst/>
              <a:ahLst/>
              <a:cxnLst/>
              <a:rect l="l" t="t" r="r" b="b"/>
              <a:pathLst>
                <a:path w="619125" h="657225" extrusionOk="0">
                  <a:moveTo>
                    <a:pt x="241621" y="658873"/>
                  </a:moveTo>
                  <a:lnTo>
                    <a:pt x="241621" y="241630"/>
                  </a:lnTo>
                  <a:lnTo>
                    <a:pt x="622316" y="241630"/>
                  </a:lnTo>
                  <a:lnTo>
                    <a:pt x="622316" y="0"/>
                  </a:lnTo>
                  <a:lnTo>
                    <a:pt x="241621" y="0"/>
                  </a:lnTo>
                  <a:lnTo>
                    <a:pt x="3991" y="0"/>
                  </a:lnTo>
                  <a:lnTo>
                    <a:pt x="0" y="0"/>
                  </a:lnTo>
                  <a:lnTo>
                    <a:pt x="0" y="658873"/>
                  </a:lnTo>
                  <a:close/>
                </a:path>
              </a:pathLst>
            </a:custGeom>
            <a:solidFill>
              <a:srgbClr val="F949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66"/>
            <p:cNvSpPr/>
            <p:nvPr/>
          </p:nvSpPr>
          <p:spPr>
            <a:xfrm>
              <a:off x="5778166" y="5103880"/>
              <a:ext cx="352425" cy="352425"/>
            </a:xfrm>
            <a:custGeom>
              <a:avLst/>
              <a:gdLst/>
              <a:ahLst/>
              <a:cxnLst/>
              <a:rect l="l" t="t" r="r" b="b"/>
              <a:pathLst>
                <a:path w="352425" h="352425" extrusionOk="0">
                  <a:moveTo>
                    <a:pt x="355606" y="177803"/>
                  </a:moveTo>
                  <a:cubicBezTo>
                    <a:pt x="355606" y="276001"/>
                    <a:pt x="276001" y="355606"/>
                    <a:pt x="177803" y="355606"/>
                  </a:cubicBezTo>
                  <a:cubicBezTo>
                    <a:pt x="79605" y="355606"/>
                    <a:pt x="0" y="276001"/>
                    <a:pt x="0" y="177803"/>
                  </a:cubicBezTo>
                  <a:cubicBezTo>
                    <a:pt x="0" y="79605"/>
                    <a:pt x="79605" y="0"/>
                    <a:pt x="177803" y="0"/>
                  </a:cubicBezTo>
                  <a:cubicBezTo>
                    <a:pt x="276001" y="0"/>
                    <a:pt x="355606" y="79605"/>
                    <a:pt x="355606" y="177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66"/>
            <p:cNvSpPr/>
            <p:nvPr/>
          </p:nvSpPr>
          <p:spPr>
            <a:xfrm rot="5400000">
              <a:off x="5411769" y="5516752"/>
              <a:ext cx="640772" cy="722948"/>
            </a:xfrm>
            <a:custGeom>
              <a:avLst/>
              <a:gdLst/>
              <a:ahLst/>
              <a:cxnLst/>
              <a:rect l="l" t="t" r="r" b="b"/>
              <a:pathLst>
                <a:path w="704850" h="657225" extrusionOk="0">
                  <a:moveTo>
                    <a:pt x="178051" y="663511"/>
                  </a:moveTo>
                  <a:lnTo>
                    <a:pt x="243021" y="513483"/>
                  </a:lnTo>
                  <a:lnTo>
                    <a:pt x="267967" y="455866"/>
                  </a:lnTo>
                  <a:cubicBezTo>
                    <a:pt x="240020" y="431406"/>
                    <a:pt x="222256" y="395573"/>
                    <a:pt x="222256" y="355606"/>
                  </a:cubicBezTo>
                  <a:cubicBezTo>
                    <a:pt x="222256" y="282073"/>
                    <a:pt x="282073" y="222256"/>
                    <a:pt x="355606" y="222256"/>
                  </a:cubicBezTo>
                  <a:cubicBezTo>
                    <a:pt x="429139" y="222256"/>
                    <a:pt x="488956" y="282083"/>
                    <a:pt x="488956" y="355606"/>
                  </a:cubicBezTo>
                  <a:cubicBezTo>
                    <a:pt x="488956" y="395573"/>
                    <a:pt x="471192" y="431406"/>
                    <a:pt x="443246" y="455866"/>
                  </a:cubicBezTo>
                  <a:lnTo>
                    <a:pt x="468192" y="513483"/>
                  </a:lnTo>
                  <a:lnTo>
                    <a:pt x="533162" y="663511"/>
                  </a:lnTo>
                  <a:cubicBezTo>
                    <a:pt x="639480" y="601961"/>
                    <a:pt x="711213" y="487042"/>
                    <a:pt x="711213" y="355606"/>
                  </a:cubicBezTo>
                  <a:cubicBezTo>
                    <a:pt x="711213" y="159525"/>
                    <a:pt x="551688" y="0"/>
                    <a:pt x="355606" y="0"/>
                  </a:cubicBezTo>
                  <a:cubicBezTo>
                    <a:pt x="159525" y="0"/>
                    <a:pt x="0" y="159525"/>
                    <a:pt x="0" y="355606"/>
                  </a:cubicBezTo>
                  <a:cubicBezTo>
                    <a:pt x="0" y="487032"/>
                    <a:pt x="71733" y="601961"/>
                    <a:pt x="178051" y="6635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66"/>
            <p:cNvSpPr/>
            <p:nvPr/>
          </p:nvSpPr>
          <p:spPr>
            <a:xfrm>
              <a:off x="6418913" y="3450930"/>
              <a:ext cx="2095500" cy="1143000"/>
            </a:xfrm>
            <a:custGeom>
              <a:avLst/>
              <a:gdLst/>
              <a:ahLst/>
              <a:cxnLst/>
              <a:rect l="l" t="t" r="r" b="b"/>
              <a:pathLst>
                <a:path w="2095500" h="1143000" extrusionOk="0">
                  <a:moveTo>
                    <a:pt x="1809750" y="1143000"/>
                  </a:moveTo>
                  <a:lnTo>
                    <a:pt x="285750" y="1143000"/>
                  </a:lnTo>
                  <a:cubicBezTo>
                    <a:pt x="127930" y="1143000"/>
                    <a:pt x="0" y="1015070"/>
                    <a:pt x="0" y="857250"/>
                  </a:cubicBezTo>
                  <a:lnTo>
                    <a:pt x="0" y="285750"/>
                  </a:lnTo>
                  <a:cubicBezTo>
                    <a:pt x="0" y="127930"/>
                    <a:pt x="127930" y="0"/>
                    <a:pt x="285750" y="0"/>
                  </a:cubicBezTo>
                  <a:lnTo>
                    <a:pt x="1809750" y="0"/>
                  </a:lnTo>
                  <a:cubicBezTo>
                    <a:pt x="1967570" y="0"/>
                    <a:pt x="2095500" y="127930"/>
                    <a:pt x="2095500" y="285750"/>
                  </a:cubicBezTo>
                  <a:lnTo>
                    <a:pt x="2095500" y="857250"/>
                  </a:lnTo>
                  <a:cubicBezTo>
                    <a:pt x="2095500" y="1015070"/>
                    <a:pt x="1967570" y="1143000"/>
                    <a:pt x="1809750" y="1143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66"/>
            <p:cNvSpPr/>
            <p:nvPr/>
          </p:nvSpPr>
          <p:spPr>
            <a:xfrm>
              <a:off x="7465301" y="3450930"/>
              <a:ext cx="1047750" cy="1143000"/>
            </a:xfrm>
            <a:custGeom>
              <a:avLst/>
              <a:gdLst/>
              <a:ahLst/>
              <a:cxnLst/>
              <a:rect l="l" t="t" r="r" b="b"/>
              <a:pathLst>
                <a:path w="1047750" h="1143000" extrusionOk="0">
                  <a:moveTo>
                    <a:pt x="763362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763362" y="1143000"/>
                  </a:lnTo>
                  <a:cubicBezTo>
                    <a:pt x="921172" y="1143000"/>
                    <a:pt x="1049112" y="1015070"/>
                    <a:pt x="1049112" y="857250"/>
                  </a:cubicBezTo>
                  <a:lnTo>
                    <a:pt x="1049112" y="285750"/>
                  </a:lnTo>
                  <a:cubicBezTo>
                    <a:pt x="1049112" y="127940"/>
                    <a:pt x="921182" y="0"/>
                    <a:pt x="763362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6"/>
            <p:cNvSpPr/>
            <p:nvPr/>
          </p:nvSpPr>
          <p:spPr>
            <a:xfrm>
              <a:off x="6418913" y="4883624"/>
              <a:ext cx="2095500" cy="1238250"/>
            </a:xfrm>
            <a:custGeom>
              <a:avLst/>
              <a:gdLst/>
              <a:ahLst/>
              <a:cxnLst/>
              <a:rect l="l" t="t" r="r" b="b"/>
              <a:pathLst>
                <a:path w="2095500" h="1238250" extrusionOk="0">
                  <a:moveTo>
                    <a:pt x="1809750" y="1238250"/>
                  </a:moveTo>
                  <a:lnTo>
                    <a:pt x="285750" y="1238250"/>
                  </a:lnTo>
                  <a:cubicBezTo>
                    <a:pt x="127930" y="1238250"/>
                    <a:pt x="0" y="1110320"/>
                    <a:pt x="0" y="952500"/>
                  </a:cubicBezTo>
                  <a:lnTo>
                    <a:pt x="0" y="285750"/>
                  </a:lnTo>
                  <a:cubicBezTo>
                    <a:pt x="0" y="127930"/>
                    <a:pt x="127930" y="0"/>
                    <a:pt x="285750" y="0"/>
                  </a:cubicBezTo>
                  <a:lnTo>
                    <a:pt x="1809750" y="0"/>
                  </a:lnTo>
                  <a:cubicBezTo>
                    <a:pt x="1967570" y="0"/>
                    <a:pt x="2095500" y="127930"/>
                    <a:pt x="2095500" y="285750"/>
                  </a:cubicBezTo>
                  <a:lnTo>
                    <a:pt x="2095500" y="952500"/>
                  </a:lnTo>
                  <a:cubicBezTo>
                    <a:pt x="2095500" y="1110320"/>
                    <a:pt x="1967570" y="1238250"/>
                    <a:pt x="1809750" y="1238250"/>
                  </a:cubicBezTo>
                  <a:close/>
                </a:path>
              </a:pathLst>
            </a:custGeom>
            <a:solidFill>
              <a:srgbClr val="2284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66"/>
            <p:cNvSpPr/>
            <p:nvPr/>
          </p:nvSpPr>
          <p:spPr>
            <a:xfrm>
              <a:off x="7465301" y="4883624"/>
              <a:ext cx="1047750" cy="1238250"/>
            </a:xfrm>
            <a:custGeom>
              <a:avLst/>
              <a:gdLst/>
              <a:ahLst/>
              <a:cxnLst/>
              <a:rect l="l" t="t" r="r" b="b"/>
              <a:pathLst>
                <a:path w="1047750" h="1238250" extrusionOk="0">
                  <a:moveTo>
                    <a:pt x="763362" y="0"/>
                  </a:moveTo>
                  <a:lnTo>
                    <a:pt x="0" y="0"/>
                  </a:lnTo>
                  <a:lnTo>
                    <a:pt x="0" y="1238250"/>
                  </a:lnTo>
                  <a:lnTo>
                    <a:pt x="763362" y="1238250"/>
                  </a:lnTo>
                  <a:cubicBezTo>
                    <a:pt x="921172" y="1238250"/>
                    <a:pt x="1049112" y="1110310"/>
                    <a:pt x="1049112" y="952500"/>
                  </a:cubicBezTo>
                  <a:lnTo>
                    <a:pt x="1049112" y="285750"/>
                  </a:lnTo>
                  <a:cubicBezTo>
                    <a:pt x="1049112" y="127940"/>
                    <a:pt x="921182" y="0"/>
                    <a:pt x="763362" y="0"/>
                  </a:cubicBezTo>
                  <a:close/>
                </a:path>
              </a:pathLst>
            </a:cu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66"/>
            <p:cNvSpPr/>
            <p:nvPr/>
          </p:nvSpPr>
          <p:spPr>
            <a:xfrm>
              <a:off x="6519402" y="6406995"/>
              <a:ext cx="1905000" cy="428625"/>
            </a:xfrm>
            <a:custGeom>
              <a:avLst/>
              <a:gdLst/>
              <a:ahLst/>
              <a:cxnLst/>
              <a:rect l="l" t="t" r="r" b="b"/>
              <a:pathLst>
                <a:path w="1905000" h="428625" extrusionOk="0">
                  <a:moveTo>
                    <a:pt x="1686449" y="437102"/>
                  </a:moveTo>
                  <a:lnTo>
                    <a:pt x="218551" y="437102"/>
                  </a:lnTo>
                  <a:cubicBezTo>
                    <a:pt x="97850" y="437102"/>
                    <a:pt x="0" y="339252"/>
                    <a:pt x="0" y="218551"/>
                  </a:cubicBezTo>
                  <a:cubicBezTo>
                    <a:pt x="0" y="97850"/>
                    <a:pt x="97850" y="0"/>
                    <a:pt x="218551" y="0"/>
                  </a:cubicBezTo>
                  <a:lnTo>
                    <a:pt x="1686449" y="0"/>
                  </a:lnTo>
                  <a:cubicBezTo>
                    <a:pt x="1807150" y="0"/>
                    <a:pt x="1905000" y="97850"/>
                    <a:pt x="1905000" y="218551"/>
                  </a:cubicBezTo>
                  <a:cubicBezTo>
                    <a:pt x="1904990" y="339252"/>
                    <a:pt x="1807150" y="437102"/>
                    <a:pt x="1686449" y="437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66"/>
            <p:cNvSpPr/>
            <p:nvPr/>
          </p:nvSpPr>
          <p:spPr>
            <a:xfrm>
              <a:off x="7465301" y="6406995"/>
              <a:ext cx="952500" cy="428625"/>
            </a:xfrm>
            <a:custGeom>
              <a:avLst/>
              <a:gdLst/>
              <a:ahLst/>
              <a:cxnLst/>
              <a:rect l="l" t="t" r="r" b="b"/>
              <a:pathLst>
                <a:path w="952500" h="428625" extrusionOk="0">
                  <a:moveTo>
                    <a:pt x="740550" y="0"/>
                  </a:moveTo>
                  <a:lnTo>
                    <a:pt x="0" y="0"/>
                  </a:lnTo>
                  <a:lnTo>
                    <a:pt x="0" y="437102"/>
                  </a:lnTo>
                  <a:lnTo>
                    <a:pt x="740550" y="437102"/>
                  </a:lnTo>
                  <a:cubicBezTo>
                    <a:pt x="861251" y="437102"/>
                    <a:pt x="959101" y="339252"/>
                    <a:pt x="959101" y="218551"/>
                  </a:cubicBezTo>
                  <a:cubicBezTo>
                    <a:pt x="959091" y="97850"/>
                    <a:pt x="861251" y="0"/>
                    <a:pt x="740550" y="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66"/>
            <p:cNvSpPr/>
            <p:nvPr/>
          </p:nvSpPr>
          <p:spPr>
            <a:xfrm>
              <a:off x="7680976" y="3760493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 extrusionOk="0">
                  <a:moveTo>
                    <a:pt x="523875" y="261937"/>
                  </a:moveTo>
                  <a:cubicBezTo>
                    <a:pt x="523875" y="406602"/>
                    <a:pt x="406602" y="523875"/>
                    <a:pt x="261938" y="523875"/>
                  </a:cubicBezTo>
                  <a:cubicBezTo>
                    <a:pt x="117273" y="523875"/>
                    <a:pt x="0" y="406602"/>
                    <a:pt x="0" y="261937"/>
                  </a:cubicBezTo>
                  <a:cubicBezTo>
                    <a:pt x="0" y="117273"/>
                    <a:pt x="117273" y="0"/>
                    <a:pt x="261938" y="0"/>
                  </a:cubicBezTo>
                  <a:cubicBezTo>
                    <a:pt x="406602" y="0"/>
                    <a:pt x="523875" y="117273"/>
                    <a:pt x="523875" y="261937"/>
                  </a:cubicBez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66"/>
            <p:cNvSpPr/>
            <p:nvPr/>
          </p:nvSpPr>
          <p:spPr>
            <a:xfrm>
              <a:off x="7561923" y="3641430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 extrusionOk="0">
                  <a:moveTo>
                    <a:pt x="381000" y="762000"/>
                  </a:moveTo>
                  <a:cubicBezTo>
                    <a:pt x="170917" y="762000"/>
                    <a:pt x="0" y="591083"/>
                    <a:pt x="0" y="381000"/>
                  </a:cubicBezTo>
                  <a:cubicBezTo>
                    <a:pt x="0" y="170917"/>
                    <a:pt x="170917" y="0"/>
                    <a:pt x="381000" y="0"/>
                  </a:cubicBezTo>
                  <a:cubicBezTo>
                    <a:pt x="591083" y="0"/>
                    <a:pt x="762000" y="170917"/>
                    <a:pt x="762000" y="381000"/>
                  </a:cubicBezTo>
                  <a:cubicBezTo>
                    <a:pt x="762000" y="591083"/>
                    <a:pt x="591074" y="762000"/>
                    <a:pt x="381000" y="762000"/>
                  </a:cubicBezTo>
                  <a:close/>
                  <a:moveTo>
                    <a:pt x="381000" y="238125"/>
                  </a:moveTo>
                  <a:cubicBezTo>
                    <a:pt x="302218" y="238125"/>
                    <a:pt x="238125" y="302219"/>
                    <a:pt x="238125" y="381000"/>
                  </a:cubicBezTo>
                  <a:cubicBezTo>
                    <a:pt x="238125" y="459781"/>
                    <a:pt x="302218" y="523875"/>
                    <a:pt x="381000" y="523875"/>
                  </a:cubicBezTo>
                  <a:cubicBezTo>
                    <a:pt x="459781" y="523875"/>
                    <a:pt x="523875" y="459781"/>
                    <a:pt x="523875" y="381000"/>
                  </a:cubicBezTo>
                  <a:cubicBezTo>
                    <a:pt x="523875" y="302219"/>
                    <a:pt x="459781" y="238125"/>
                    <a:pt x="381000" y="238125"/>
                  </a:cubicBezTo>
                  <a:close/>
                </a:path>
              </a:pathLst>
            </a:custGeom>
            <a:solidFill>
              <a:srgbClr val="2284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66"/>
            <p:cNvSpPr/>
            <p:nvPr/>
          </p:nvSpPr>
          <p:spPr>
            <a:xfrm>
              <a:off x="6728476" y="3760493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 extrusionOk="0">
                  <a:moveTo>
                    <a:pt x="523875" y="261937"/>
                  </a:moveTo>
                  <a:cubicBezTo>
                    <a:pt x="523875" y="406602"/>
                    <a:pt x="406602" y="523875"/>
                    <a:pt x="261938" y="523875"/>
                  </a:cubicBezTo>
                  <a:cubicBezTo>
                    <a:pt x="117273" y="523875"/>
                    <a:pt x="0" y="406602"/>
                    <a:pt x="0" y="261937"/>
                  </a:cubicBezTo>
                  <a:cubicBezTo>
                    <a:pt x="0" y="117273"/>
                    <a:pt x="117273" y="0"/>
                    <a:pt x="261938" y="0"/>
                  </a:cubicBezTo>
                  <a:cubicBezTo>
                    <a:pt x="406602" y="0"/>
                    <a:pt x="523875" y="117273"/>
                    <a:pt x="523875" y="261937"/>
                  </a:cubicBezTo>
                  <a:close/>
                </a:path>
              </a:pathLst>
            </a:custGeom>
            <a:solidFill>
              <a:srgbClr val="06465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6"/>
            <p:cNvSpPr/>
            <p:nvPr/>
          </p:nvSpPr>
          <p:spPr>
            <a:xfrm>
              <a:off x="6609423" y="3641430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 extrusionOk="0">
                  <a:moveTo>
                    <a:pt x="381000" y="762000"/>
                  </a:moveTo>
                  <a:cubicBezTo>
                    <a:pt x="170917" y="762000"/>
                    <a:pt x="0" y="591083"/>
                    <a:pt x="0" y="381000"/>
                  </a:cubicBezTo>
                  <a:cubicBezTo>
                    <a:pt x="0" y="170917"/>
                    <a:pt x="170917" y="0"/>
                    <a:pt x="381000" y="0"/>
                  </a:cubicBezTo>
                  <a:cubicBezTo>
                    <a:pt x="591083" y="0"/>
                    <a:pt x="762000" y="170917"/>
                    <a:pt x="762000" y="381000"/>
                  </a:cubicBezTo>
                  <a:cubicBezTo>
                    <a:pt x="762000" y="591083"/>
                    <a:pt x="591074" y="762000"/>
                    <a:pt x="381000" y="762000"/>
                  </a:cubicBezTo>
                  <a:close/>
                  <a:moveTo>
                    <a:pt x="381000" y="238125"/>
                  </a:moveTo>
                  <a:cubicBezTo>
                    <a:pt x="302219" y="238125"/>
                    <a:pt x="238125" y="302219"/>
                    <a:pt x="238125" y="381000"/>
                  </a:cubicBezTo>
                  <a:cubicBezTo>
                    <a:pt x="238125" y="459781"/>
                    <a:pt x="302219" y="523875"/>
                    <a:pt x="381000" y="523875"/>
                  </a:cubicBezTo>
                  <a:cubicBezTo>
                    <a:pt x="459781" y="523875"/>
                    <a:pt x="523875" y="459781"/>
                    <a:pt x="523875" y="381000"/>
                  </a:cubicBezTo>
                  <a:cubicBezTo>
                    <a:pt x="523875" y="302219"/>
                    <a:pt x="459781" y="238125"/>
                    <a:pt x="381000" y="238125"/>
                  </a:cubicBezTo>
                  <a:close/>
                </a:path>
              </a:pathLst>
            </a:custGeom>
            <a:solidFill>
              <a:srgbClr val="27AD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6" name="Google Shape;1816;p66"/>
          <p:cNvSpPr/>
          <p:nvPr/>
        </p:nvSpPr>
        <p:spPr>
          <a:xfrm>
            <a:off x="9113173" y="563305"/>
            <a:ext cx="6739094" cy="7026636"/>
          </a:xfrm>
          <a:prstGeom prst="wedgeRoundRectCallout">
            <a:avLst>
              <a:gd name="adj1" fmla="val -62001"/>
              <a:gd name="adj2" fmla="val -13187"/>
              <a:gd name="adj3" fmla="val 16667"/>
            </a:avLst>
          </a:prstGeom>
          <a:solidFill>
            <a:srgbClr val="10274E"/>
          </a:solidFill>
          <a:ln w="25400" cap="flat" cmpd="sng">
            <a:solidFill>
              <a:srgbClr val="FF8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7" name="Google Shape;1817;p66"/>
          <p:cNvSpPr txBox="1"/>
          <p:nvPr/>
        </p:nvSpPr>
        <p:spPr>
          <a:xfrm>
            <a:off x="9446130" y="1595633"/>
            <a:ext cx="6314994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Fortunately, neural networks provide you with </a:t>
            </a:r>
            <a:b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many possibilities to improve the accuracy of moving object detection as they provide access </a:t>
            </a:r>
            <a:b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 greater </a:t>
            </a: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computational resources</a:t>
            </a: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 recent years, many classification-after-localization methods based on Convolutional Neural Networks (CNN) have improved detection results in various conditions.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will look into these concepts in chapter 5.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66"/>
          <p:cNvSpPr txBox="1"/>
          <p:nvPr/>
        </p:nvSpPr>
        <p:spPr>
          <a:xfrm>
            <a:off x="11403121" y="1119188"/>
            <a:ext cx="40576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Good News !!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67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Applications of Deep Learning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68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Applications</a:t>
            </a:r>
            <a:endParaRPr/>
          </a:p>
        </p:txBody>
      </p:sp>
      <p:pic>
        <p:nvPicPr>
          <p:cNvPr id="1830" name="Google Shape;183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1114" y="665849"/>
            <a:ext cx="411986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68"/>
          <p:cNvSpPr/>
          <p:nvPr/>
        </p:nvSpPr>
        <p:spPr>
          <a:xfrm>
            <a:off x="12055151" y="2146041"/>
            <a:ext cx="4200849" cy="219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2" name="Google Shape;1832;p68"/>
          <p:cNvGrpSpPr/>
          <p:nvPr/>
        </p:nvGrpSpPr>
        <p:grpSpPr>
          <a:xfrm>
            <a:off x="2208452" y="1467580"/>
            <a:ext cx="11574690" cy="7096926"/>
            <a:chOff x="2145546" y="1418084"/>
            <a:chExt cx="11574690" cy="7096926"/>
          </a:xfrm>
        </p:grpSpPr>
        <p:grpSp>
          <p:nvGrpSpPr>
            <p:cNvPr id="1833" name="Google Shape;1833;p68"/>
            <p:cNvGrpSpPr/>
            <p:nvPr/>
          </p:nvGrpSpPr>
          <p:grpSpPr>
            <a:xfrm>
              <a:off x="6410206" y="5539258"/>
              <a:ext cx="3433666" cy="2975752"/>
              <a:chOff x="7124430" y="5366117"/>
              <a:chExt cx="3433666" cy="2975752"/>
            </a:xfrm>
          </p:grpSpPr>
          <p:sp>
            <p:nvSpPr>
              <p:cNvPr id="1834" name="Google Shape;1834;p68"/>
              <p:cNvSpPr/>
              <p:nvPr/>
            </p:nvSpPr>
            <p:spPr>
              <a:xfrm>
                <a:off x="7124430" y="5366117"/>
                <a:ext cx="3433666" cy="2483810"/>
              </a:xfrm>
              <a:prstGeom prst="roundRect">
                <a:avLst>
                  <a:gd name="adj" fmla="val 7576"/>
                </a:avLst>
              </a:prstGeom>
              <a:solidFill>
                <a:srgbClr val="FD802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68"/>
              <p:cNvSpPr/>
              <p:nvPr/>
            </p:nvSpPr>
            <p:spPr>
              <a:xfrm>
                <a:off x="7353300" y="5570351"/>
                <a:ext cx="2990850" cy="206869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68"/>
              <p:cNvSpPr/>
              <p:nvPr/>
            </p:nvSpPr>
            <p:spPr>
              <a:xfrm>
                <a:off x="8004596" y="8127181"/>
                <a:ext cx="1688257" cy="214688"/>
              </a:xfrm>
              <a:prstGeom prst="rect">
                <a:avLst/>
              </a:prstGeom>
              <a:solidFill>
                <a:srgbClr val="FD802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68"/>
              <p:cNvSpPr/>
              <p:nvPr/>
            </p:nvSpPr>
            <p:spPr>
              <a:xfrm rot="-5400000">
                <a:off x="8509221" y="7774442"/>
                <a:ext cx="650896" cy="418367"/>
              </a:xfrm>
              <a:prstGeom prst="rect">
                <a:avLst/>
              </a:prstGeom>
              <a:solidFill>
                <a:srgbClr val="FD802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38" name="Google Shape;1838;p6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49210" y="6131528"/>
              <a:ext cx="1543265" cy="151468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9" name="Google Shape;1839;p68"/>
            <p:cNvCxnSpPr/>
            <p:nvPr/>
          </p:nvCxnSpPr>
          <p:spPr>
            <a:xfrm rot="5400000" flipH="1">
              <a:off x="4348175" y="2664860"/>
              <a:ext cx="4074688" cy="3051485"/>
            </a:xfrm>
            <a:prstGeom prst="bentConnector3">
              <a:avLst>
                <a:gd name="adj1" fmla="val 102350"/>
              </a:avLst>
            </a:prstGeom>
            <a:noFill/>
            <a:ln w="57150" cap="flat" cmpd="sng">
              <a:solidFill>
                <a:srgbClr val="39A6B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0" name="Google Shape;1840;p68"/>
            <p:cNvCxnSpPr/>
            <p:nvPr/>
          </p:nvCxnSpPr>
          <p:spPr>
            <a:xfrm rot="10800000">
              <a:off x="2920996" y="3507362"/>
              <a:ext cx="4806938" cy="3033380"/>
            </a:xfrm>
            <a:prstGeom prst="bentConnector3">
              <a:avLst>
                <a:gd name="adj1" fmla="val 3703"/>
              </a:avLst>
            </a:prstGeom>
            <a:noFill/>
            <a:ln w="57150" cap="flat" cmpd="sng">
              <a:solidFill>
                <a:srgbClr val="39A6B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1" name="Google Shape;1841;p68"/>
            <p:cNvCxnSpPr/>
            <p:nvPr/>
          </p:nvCxnSpPr>
          <p:spPr>
            <a:xfrm rot="10800000">
              <a:off x="4859776" y="4745141"/>
              <a:ext cx="2692216" cy="2040147"/>
            </a:xfrm>
            <a:prstGeom prst="bentConnector3">
              <a:avLst>
                <a:gd name="adj1" fmla="val 6846"/>
              </a:avLst>
            </a:prstGeom>
            <a:noFill/>
            <a:ln w="57150" cap="flat" cmpd="sng">
              <a:solidFill>
                <a:srgbClr val="39A6B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2" name="Google Shape;1842;p68"/>
            <p:cNvCxnSpPr/>
            <p:nvPr/>
          </p:nvCxnSpPr>
          <p:spPr>
            <a:xfrm rot="-5400000">
              <a:off x="7545971" y="2813349"/>
              <a:ext cx="4394702" cy="3060087"/>
            </a:xfrm>
            <a:prstGeom prst="bentConnector3">
              <a:avLst>
                <a:gd name="adj1" fmla="val 101934"/>
              </a:avLst>
            </a:prstGeom>
            <a:noFill/>
            <a:ln w="57150" cap="flat" cmpd="sng">
              <a:solidFill>
                <a:srgbClr val="39A6B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3" name="Google Shape;1843;p68"/>
            <p:cNvCxnSpPr/>
            <p:nvPr/>
          </p:nvCxnSpPr>
          <p:spPr>
            <a:xfrm rot="10800000" flipH="1">
              <a:off x="8454161" y="3507362"/>
              <a:ext cx="4683341" cy="3036444"/>
            </a:xfrm>
            <a:prstGeom prst="bentConnector3">
              <a:avLst>
                <a:gd name="adj1" fmla="val -2892"/>
              </a:avLst>
            </a:prstGeom>
            <a:noFill/>
            <a:ln w="57150" cap="flat" cmpd="sng">
              <a:solidFill>
                <a:srgbClr val="39A6BC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44" name="Google Shape;1844;p68"/>
            <p:cNvCxnSpPr/>
            <p:nvPr/>
          </p:nvCxnSpPr>
          <p:spPr>
            <a:xfrm rot="10800000" flipH="1">
              <a:off x="8581151" y="4729662"/>
              <a:ext cx="2692216" cy="2040147"/>
            </a:xfrm>
            <a:prstGeom prst="bentConnector3">
              <a:avLst>
                <a:gd name="adj1" fmla="val -2502"/>
              </a:avLst>
            </a:prstGeom>
            <a:noFill/>
            <a:ln w="57150" cap="flat" cmpd="sng">
              <a:solidFill>
                <a:srgbClr val="39A6BC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45" name="Google Shape;1845;p68"/>
            <p:cNvSpPr/>
            <p:nvPr/>
          </p:nvSpPr>
          <p:spPr>
            <a:xfrm>
              <a:off x="10736191" y="1418084"/>
              <a:ext cx="1441298" cy="1310271"/>
            </a:xfrm>
            <a:prstGeom prst="ellipse">
              <a:avLst/>
            </a:prstGeom>
            <a:solidFill>
              <a:srgbClr val="44AA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6" name="Google Shape;1846;p6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056690" y="1638178"/>
              <a:ext cx="891886" cy="89188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7" name="Google Shape;1847;p68"/>
            <p:cNvGrpSpPr/>
            <p:nvPr/>
          </p:nvGrpSpPr>
          <p:grpSpPr>
            <a:xfrm>
              <a:off x="3700916" y="4124943"/>
              <a:ext cx="1441298" cy="1310271"/>
              <a:chOff x="3700916" y="4124943"/>
              <a:chExt cx="1441298" cy="1310271"/>
            </a:xfrm>
          </p:grpSpPr>
          <p:sp>
            <p:nvSpPr>
              <p:cNvPr id="1848" name="Google Shape;1848;p68"/>
              <p:cNvSpPr/>
              <p:nvPr/>
            </p:nvSpPr>
            <p:spPr>
              <a:xfrm>
                <a:off x="3700916" y="4124943"/>
                <a:ext cx="1441298" cy="1310271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49" name="Google Shape;1849;p6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994553" y="4329494"/>
                <a:ext cx="861716" cy="8617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0" name="Google Shape;1850;p68"/>
            <p:cNvGrpSpPr/>
            <p:nvPr/>
          </p:nvGrpSpPr>
          <p:grpSpPr>
            <a:xfrm>
              <a:off x="10807601" y="4126443"/>
              <a:ext cx="1441298" cy="1310271"/>
              <a:chOff x="10807601" y="4126443"/>
              <a:chExt cx="1441298" cy="1310271"/>
            </a:xfrm>
          </p:grpSpPr>
          <p:sp>
            <p:nvSpPr>
              <p:cNvPr id="1851" name="Google Shape;1851;p68"/>
              <p:cNvSpPr/>
              <p:nvPr/>
            </p:nvSpPr>
            <p:spPr>
              <a:xfrm>
                <a:off x="10807601" y="4126443"/>
                <a:ext cx="1441298" cy="1310271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52" name="Google Shape;1852;p6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1202197" y="4281781"/>
                <a:ext cx="797397" cy="7973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3" name="Google Shape;1853;p68"/>
            <p:cNvGrpSpPr/>
            <p:nvPr/>
          </p:nvGrpSpPr>
          <p:grpSpPr>
            <a:xfrm>
              <a:off x="12637368" y="2964649"/>
              <a:ext cx="1082868" cy="1082868"/>
              <a:chOff x="12637368" y="2964649"/>
              <a:chExt cx="1082868" cy="1082868"/>
            </a:xfrm>
          </p:grpSpPr>
          <p:sp>
            <p:nvSpPr>
              <p:cNvPr id="1854" name="Google Shape;1854;p68"/>
              <p:cNvSpPr/>
              <p:nvPr/>
            </p:nvSpPr>
            <p:spPr>
              <a:xfrm>
                <a:off x="12637368" y="2964649"/>
                <a:ext cx="1082868" cy="1082868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55" name="Google Shape;1855;p6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2822420" y="3143630"/>
                <a:ext cx="724905" cy="724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56" name="Google Shape;1856;p68"/>
            <p:cNvGrpSpPr/>
            <p:nvPr/>
          </p:nvGrpSpPr>
          <p:grpSpPr>
            <a:xfrm>
              <a:off x="3700916" y="1433959"/>
              <a:ext cx="1441298" cy="1310271"/>
              <a:chOff x="3700916" y="1433959"/>
              <a:chExt cx="1441298" cy="1310271"/>
            </a:xfrm>
          </p:grpSpPr>
          <p:sp>
            <p:nvSpPr>
              <p:cNvPr id="1857" name="Google Shape;1857;p68"/>
              <p:cNvSpPr/>
              <p:nvPr/>
            </p:nvSpPr>
            <p:spPr>
              <a:xfrm>
                <a:off x="3700916" y="1433959"/>
                <a:ext cx="1441298" cy="1310271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68"/>
              <p:cNvSpPr/>
              <p:nvPr/>
            </p:nvSpPr>
            <p:spPr>
              <a:xfrm>
                <a:off x="4005994" y="1751482"/>
                <a:ext cx="791232" cy="586635"/>
              </a:xfrm>
              <a:custGeom>
                <a:avLst/>
                <a:gdLst/>
                <a:ahLst/>
                <a:cxnLst/>
                <a:rect l="l" t="t" r="r" b="b"/>
                <a:pathLst>
                  <a:path w="3305175" h="2695575" extrusionOk="0">
                    <a:moveTo>
                      <a:pt x="1263567" y="2371611"/>
                    </a:moveTo>
                    <a:lnTo>
                      <a:pt x="1237136" y="2621251"/>
                    </a:lnTo>
                    <a:cubicBezTo>
                      <a:pt x="1235002" y="2641397"/>
                      <a:pt x="1241517" y="2661495"/>
                      <a:pt x="1255071" y="2676554"/>
                    </a:cubicBezTo>
                    <a:cubicBezTo>
                      <a:pt x="1268616" y="2691613"/>
                      <a:pt x="1287923" y="2700204"/>
                      <a:pt x="1308183" y="2700204"/>
                    </a:cubicBezTo>
                    <a:lnTo>
                      <a:pt x="2063525" y="2700204"/>
                    </a:lnTo>
                    <a:cubicBezTo>
                      <a:pt x="2083775" y="2700204"/>
                      <a:pt x="2103082" y="2691603"/>
                      <a:pt x="2116636" y="2676554"/>
                    </a:cubicBezTo>
                    <a:cubicBezTo>
                      <a:pt x="2130181" y="2661495"/>
                      <a:pt x="2136696" y="2641397"/>
                      <a:pt x="2134572" y="2621251"/>
                    </a:cubicBezTo>
                    <a:lnTo>
                      <a:pt x="2108140" y="2371611"/>
                    </a:lnTo>
                    <a:lnTo>
                      <a:pt x="3048991" y="2371611"/>
                    </a:lnTo>
                    <a:cubicBezTo>
                      <a:pt x="3195428" y="2371611"/>
                      <a:pt x="3314557" y="2252482"/>
                      <a:pt x="3314557" y="2106044"/>
                    </a:cubicBezTo>
                    <a:lnTo>
                      <a:pt x="3314557" y="265567"/>
                    </a:lnTo>
                    <a:cubicBezTo>
                      <a:pt x="3314548" y="119129"/>
                      <a:pt x="3195409" y="0"/>
                      <a:pt x="3048981" y="0"/>
                    </a:cubicBezTo>
                    <a:lnTo>
                      <a:pt x="265567" y="0"/>
                    </a:lnTo>
                    <a:cubicBezTo>
                      <a:pt x="119129" y="0"/>
                      <a:pt x="0" y="119129"/>
                      <a:pt x="0" y="265567"/>
                    </a:cubicBezTo>
                    <a:lnTo>
                      <a:pt x="0" y="2106044"/>
                    </a:lnTo>
                    <a:cubicBezTo>
                      <a:pt x="0" y="2252482"/>
                      <a:pt x="119129" y="2371611"/>
                      <a:pt x="265567" y="2371611"/>
                    </a:cubicBezTo>
                    <a:lnTo>
                      <a:pt x="1263567" y="2371611"/>
                    </a:lnTo>
                    <a:close/>
                    <a:moveTo>
                      <a:pt x="1984115" y="2557339"/>
                    </a:moveTo>
                    <a:lnTo>
                      <a:pt x="1387573" y="2557339"/>
                    </a:lnTo>
                    <a:lnTo>
                      <a:pt x="1407233" y="2371611"/>
                    </a:lnTo>
                    <a:lnTo>
                      <a:pt x="1964446" y="2371611"/>
                    </a:lnTo>
                    <a:lnTo>
                      <a:pt x="1984115" y="2557339"/>
                    </a:lnTo>
                    <a:close/>
                    <a:moveTo>
                      <a:pt x="265567" y="142875"/>
                    </a:moveTo>
                    <a:lnTo>
                      <a:pt x="3048981" y="142875"/>
                    </a:lnTo>
                    <a:cubicBezTo>
                      <a:pt x="3116637" y="142875"/>
                      <a:pt x="3171673" y="197910"/>
                      <a:pt x="3171673" y="265567"/>
                    </a:cubicBezTo>
                    <a:lnTo>
                      <a:pt x="3171673" y="1885855"/>
                    </a:lnTo>
                    <a:lnTo>
                      <a:pt x="142875" y="1885855"/>
                    </a:lnTo>
                    <a:lnTo>
                      <a:pt x="142875" y="265567"/>
                    </a:lnTo>
                    <a:cubicBezTo>
                      <a:pt x="142875" y="197910"/>
                      <a:pt x="197910" y="142875"/>
                      <a:pt x="265567" y="142875"/>
                    </a:cubicBezTo>
                    <a:close/>
                    <a:moveTo>
                      <a:pt x="142875" y="2106044"/>
                    </a:moveTo>
                    <a:lnTo>
                      <a:pt x="142875" y="2028730"/>
                    </a:lnTo>
                    <a:lnTo>
                      <a:pt x="3171663" y="2028730"/>
                    </a:lnTo>
                    <a:lnTo>
                      <a:pt x="3171663" y="2106044"/>
                    </a:lnTo>
                    <a:cubicBezTo>
                      <a:pt x="3171663" y="2173700"/>
                      <a:pt x="3116628" y="2228736"/>
                      <a:pt x="3048972" y="2228736"/>
                    </a:cubicBezTo>
                    <a:lnTo>
                      <a:pt x="265567" y="2228736"/>
                    </a:lnTo>
                    <a:cubicBezTo>
                      <a:pt x="197910" y="2228736"/>
                      <a:pt x="142875" y="2173700"/>
                      <a:pt x="142875" y="21060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68"/>
              <p:cNvSpPr/>
              <p:nvPr/>
            </p:nvSpPr>
            <p:spPr>
              <a:xfrm>
                <a:off x="4067558" y="2360886"/>
                <a:ext cx="668101" cy="89135"/>
              </a:xfrm>
              <a:custGeom>
                <a:avLst/>
                <a:gdLst/>
                <a:ahLst/>
                <a:cxnLst/>
                <a:rect l="l" t="t" r="r" b="b"/>
                <a:pathLst>
                  <a:path w="2790825" h="409575" extrusionOk="0">
                    <a:moveTo>
                      <a:pt x="2789845" y="379971"/>
                    </a:moveTo>
                    <a:cubicBezTo>
                      <a:pt x="2802799" y="358635"/>
                      <a:pt x="2803685" y="332089"/>
                      <a:pt x="2792169" y="309943"/>
                    </a:cubicBezTo>
                    <a:lnTo>
                      <a:pt x="2651075" y="38490"/>
                    </a:lnTo>
                    <a:cubicBezTo>
                      <a:pt x="2638779" y="14840"/>
                      <a:pt x="2614347" y="0"/>
                      <a:pt x="2587687" y="0"/>
                    </a:cubicBezTo>
                    <a:lnTo>
                      <a:pt x="212532" y="0"/>
                    </a:lnTo>
                    <a:cubicBezTo>
                      <a:pt x="185882" y="0"/>
                      <a:pt x="161440" y="14840"/>
                      <a:pt x="149144" y="38490"/>
                    </a:cubicBezTo>
                    <a:lnTo>
                      <a:pt x="8050" y="309943"/>
                    </a:lnTo>
                    <a:cubicBezTo>
                      <a:pt x="-3456" y="332089"/>
                      <a:pt x="-2580" y="358635"/>
                      <a:pt x="10374" y="379971"/>
                    </a:cubicBezTo>
                    <a:cubicBezTo>
                      <a:pt x="23328" y="401307"/>
                      <a:pt x="46483" y="414328"/>
                      <a:pt x="71439" y="414328"/>
                    </a:cubicBezTo>
                    <a:lnTo>
                      <a:pt x="2728781" y="414328"/>
                    </a:lnTo>
                    <a:cubicBezTo>
                      <a:pt x="2753736" y="414338"/>
                      <a:pt x="2776891" y="401307"/>
                      <a:pt x="2789845" y="379971"/>
                    </a:cubicBezTo>
                    <a:close/>
                    <a:moveTo>
                      <a:pt x="189082" y="271463"/>
                    </a:moveTo>
                    <a:lnTo>
                      <a:pt x="255909" y="142884"/>
                    </a:lnTo>
                    <a:lnTo>
                      <a:pt x="2544300" y="142884"/>
                    </a:lnTo>
                    <a:lnTo>
                      <a:pt x="2611137" y="271463"/>
                    </a:lnTo>
                    <a:lnTo>
                      <a:pt x="189082" y="2714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60" name="Google Shape;1860;p6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4187959" y="1765298"/>
                <a:ext cx="429889" cy="4298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1" name="Google Shape;1861;p68"/>
            <p:cNvGrpSpPr/>
            <p:nvPr/>
          </p:nvGrpSpPr>
          <p:grpSpPr>
            <a:xfrm>
              <a:off x="2145546" y="2965927"/>
              <a:ext cx="1082868" cy="1082868"/>
              <a:chOff x="2145546" y="2965927"/>
              <a:chExt cx="1082868" cy="1082868"/>
            </a:xfrm>
          </p:grpSpPr>
          <p:sp>
            <p:nvSpPr>
              <p:cNvPr id="1862" name="Google Shape;1862;p68"/>
              <p:cNvSpPr/>
              <p:nvPr/>
            </p:nvSpPr>
            <p:spPr>
              <a:xfrm>
                <a:off x="2145546" y="2965927"/>
                <a:ext cx="1082868" cy="1082868"/>
              </a:xfrm>
              <a:prstGeom prst="ellipse">
                <a:avLst/>
              </a:prstGeom>
              <a:solidFill>
                <a:srgbClr val="44AAF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63" name="Google Shape;1863;p68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573603" y="3115265"/>
                <a:ext cx="270143" cy="2701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4" name="Google Shape;1864;p6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2330669" y="3491888"/>
                <a:ext cx="338174" cy="338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5" name="Google Shape;1865;p6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743871" y="3516085"/>
                <a:ext cx="318475" cy="318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66" name="Google Shape;1866;p68"/>
            <p:cNvSpPr/>
            <p:nvPr/>
          </p:nvSpPr>
          <p:spPr>
            <a:xfrm>
              <a:off x="8134500" y="1687722"/>
              <a:ext cx="2934107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Translation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8"/>
            <p:cNvSpPr/>
            <p:nvPr/>
          </p:nvSpPr>
          <p:spPr>
            <a:xfrm>
              <a:off x="5363394" y="1695452"/>
              <a:ext cx="36152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Computer Vision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8"/>
            <p:cNvSpPr/>
            <p:nvPr/>
          </p:nvSpPr>
          <p:spPr>
            <a:xfrm>
              <a:off x="3783566" y="3061016"/>
              <a:ext cx="35068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Network Filtering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8"/>
            <p:cNvSpPr/>
            <p:nvPr/>
          </p:nvSpPr>
          <p:spPr>
            <a:xfrm>
              <a:off x="8987472" y="3043681"/>
              <a:ext cx="35068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Healthcare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8"/>
            <p:cNvSpPr/>
            <p:nvPr/>
          </p:nvSpPr>
          <p:spPr>
            <a:xfrm>
              <a:off x="5578875" y="4278020"/>
              <a:ext cx="178978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Gaming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8"/>
            <p:cNvSpPr/>
            <p:nvPr/>
          </p:nvSpPr>
          <p:spPr>
            <a:xfrm>
              <a:off x="9049294" y="4242862"/>
              <a:ext cx="178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Self-Driving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Computer Vision </a:t>
            </a:r>
            <a:endParaRPr/>
          </a:p>
        </p:txBody>
      </p:sp>
      <p:pic>
        <p:nvPicPr>
          <p:cNvPr id="1878" name="Google Shape;187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121" y="665849"/>
            <a:ext cx="453185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69"/>
          <p:cNvSpPr/>
          <p:nvPr/>
        </p:nvSpPr>
        <p:spPr>
          <a:xfrm>
            <a:off x="2655460" y="4398978"/>
            <a:ext cx="36152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Facial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0" name="Google Shape;1880;p69"/>
          <p:cNvSpPr/>
          <p:nvPr/>
        </p:nvSpPr>
        <p:spPr>
          <a:xfrm>
            <a:off x="10991755" y="4361844"/>
            <a:ext cx="36152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Augmented Reality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1" name="Google Shape;1881;p69"/>
          <p:cNvSpPr/>
          <p:nvPr/>
        </p:nvSpPr>
        <p:spPr>
          <a:xfrm>
            <a:off x="2464557" y="8157540"/>
            <a:ext cx="36152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Gesture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2" name="Google Shape;1882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7438" y="2118417"/>
            <a:ext cx="2072876" cy="20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91755" y="2118417"/>
            <a:ext cx="2068240" cy="2068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4" name="Google Shape;1884;p69"/>
          <p:cNvGrpSpPr/>
          <p:nvPr/>
        </p:nvGrpSpPr>
        <p:grpSpPr>
          <a:xfrm>
            <a:off x="1764309" y="6255660"/>
            <a:ext cx="4506385" cy="1694195"/>
            <a:chOff x="6304870" y="5711992"/>
            <a:chExt cx="3077922" cy="1272874"/>
          </a:xfrm>
        </p:grpSpPr>
        <p:pic>
          <p:nvPicPr>
            <p:cNvPr id="1885" name="Google Shape;1885;p6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115056" y="5714561"/>
              <a:ext cx="1267736" cy="12677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6" name="Google Shape;1886;p6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304870" y="5711992"/>
              <a:ext cx="1272874" cy="1272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7" name="Google Shape;1887;p6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213389" y="5718844"/>
              <a:ext cx="1266022" cy="12660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8" name="Google Shape;1888;p6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221418" y="5948319"/>
            <a:ext cx="1880218" cy="1880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6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37110" y="6007493"/>
            <a:ext cx="1709289" cy="17092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69"/>
          <p:cNvSpPr/>
          <p:nvPr/>
        </p:nvSpPr>
        <p:spPr>
          <a:xfrm>
            <a:off x="10991754" y="8157540"/>
            <a:ext cx="361523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Image 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1" name="Google Shape;1891;p69"/>
          <p:cNvSpPr/>
          <p:nvPr/>
        </p:nvSpPr>
        <p:spPr>
          <a:xfrm>
            <a:off x="4199347" y="1031609"/>
            <a:ext cx="785730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field of computer vision uses deep learning neural network methods to solve challenging problems such as: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History of AI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70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Computer Vision </a:t>
            </a:r>
            <a:endParaRPr/>
          </a:p>
        </p:txBody>
      </p:sp>
      <p:pic>
        <p:nvPicPr>
          <p:cNvPr id="1898" name="Google Shape;189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121" y="665849"/>
            <a:ext cx="4531853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70"/>
          <p:cNvPicPr preferRelativeResize="0"/>
          <p:nvPr/>
        </p:nvPicPr>
        <p:blipFill rotWithShape="1">
          <a:blip r:embed="rId4">
            <a:alphaModFix/>
          </a:blip>
          <a:srcRect l="1211" r="2273" b="1190"/>
          <a:stretch/>
        </p:blipFill>
        <p:spPr>
          <a:xfrm>
            <a:off x="3470988" y="3114689"/>
            <a:ext cx="4825162" cy="287995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900" name="Google Shape;190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08098" y="3132023"/>
            <a:ext cx="4825162" cy="28799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901" name="Google Shape;1901;p70"/>
          <p:cNvSpPr/>
          <p:nvPr/>
        </p:nvSpPr>
        <p:spPr>
          <a:xfrm>
            <a:off x="2818880" y="1031609"/>
            <a:ext cx="1061823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Advances in image recognition have made it easy to search or automatically organize collections of photos with no identifying tags.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7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Computer Vision </a:t>
            </a:r>
            <a:endParaRPr/>
          </a:p>
        </p:txBody>
      </p:sp>
      <p:pic>
        <p:nvPicPr>
          <p:cNvPr id="1908" name="Google Shape;190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5121" y="665849"/>
            <a:ext cx="453185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p71"/>
          <p:cNvSpPr/>
          <p:nvPr/>
        </p:nvSpPr>
        <p:spPr>
          <a:xfrm>
            <a:off x="1009260" y="1031609"/>
            <a:ext cx="1423747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now possible to restore old, black and white images and generate artificial videos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with accurate lip syncs.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10" name="Google Shape;1910;p71"/>
          <p:cNvGrpSpPr/>
          <p:nvPr/>
        </p:nvGrpSpPr>
        <p:grpSpPr>
          <a:xfrm>
            <a:off x="749757" y="2713845"/>
            <a:ext cx="7341898" cy="4505325"/>
            <a:chOff x="1272267" y="2713845"/>
            <a:chExt cx="7341898" cy="4505325"/>
          </a:xfrm>
        </p:grpSpPr>
        <p:pic>
          <p:nvPicPr>
            <p:cNvPr id="1911" name="Google Shape;1911;p71"/>
            <p:cNvPicPr preferRelativeResize="0"/>
            <p:nvPr/>
          </p:nvPicPr>
          <p:blipFill rotWithShape="1">
            <a:blip r:embed="rId4">
              <a:alphaModFix/>
            </a:blip>
            <a:srcRect l="49926"/>
            <a:stretch/>
          </p:blipFill>
          <p:spPr>
            <a:xfrm>
              <a:off x="5008530" y="2713845"/>
              <a:ext cx="3605635" cy="4505325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912" name="Google Shape;1912;p71"/>
            <p:cNvPicPr preferRelativeResize="0"/>
            <p:nvPr/>
          </p:nvPicPr>
          <p:blipFill rotWithShape="1">
            <a:blip r:embed="rId4">
              <a:alphaModFix/>
            </a:blip>
            <a:srcRect r="49926"/>
            <a:stretch/>
          </p:blipFill>
          <p:spPr>
            <a:xfrm>
              <a:off x="1272267" y="2713845"/>
              <a:ext cx="3605634" cy="4505325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913" name="Google Shape;1913;p71"/>
          <p:cNvSpPr/>
          <p:nvPr/>
        </p:nvSpPr>
        <p:spPr>
          <a:xfrm>
            <a:off x="1758309" y="7643214"/>
            <a:ext cx="4642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Automatic Colorization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4" name="Google Shape;1914;p71"/>
          <p:cNvPicPr preferRelativeResize="0"/>
          <p:nvPr/>
        </p:nvPicPr>
        <p:blipFill rotWithShape="1">
          <a:blip r:embed="rId5">
            <a:alphaModFix/>
          </a:blip>
          <a:srcRect l="10890" r="10579"/>
          <a:stretch/>
        </p:blipFill>
        <p:spPr>
          <a:xfrm>
            <a:off x="9765540" y="2713844"/>
            <a:ext cx="5367482" cy="45053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915" name="Google Shape;1915;p71"/>
          <p:cNvSpPr/>
          <p:nvPr/>
        </p:nvSpPr>
        <p:spPr>
          <a:xfrm>
            <a:off x="10128031" y="7643213"/>
            <a:ext cx="46425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Fakes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7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Machine Translation</a:t>
            </a:r>
            <a:endParaRPr/>
          </a:p>
        </p:txBody>
      </p:sp>
      <p:pic>
        <p:nvPicPr>
          <p:cNvPr id="1922" name="Google Shape;192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5099" y="665849"/>
            <a:ext cx="603189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23" name="Google Shape;1923;p72"/>
          <p:cNvSpPr/>
          <p:nvPr/>
        </p:nvSpPr>
        <p:spPr>
          <a:xfrm>
            <a:off x="4599166" y="968995"/>
            <a:ext cx="785730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Advanced neural network algorithms are being used to synthesize text into a variety of voices and languages. </a:t>
            </a:r>
            <a:endParaRPr sz="2200" b="0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24" name="Google Shape;1924;p72"/>
          <p:cNvPicPr preferRelativeResize="0"/>
          <p:nvPr/>
        </p:nvPicPr>
        <p:blipFill rotWithShape="1">
          <a:blip r:embed="rId4">
            <a:alphaModFix/>
          </a:blip>
          <a:srcRect l="23826" t="16048" r="32128" b="13095"/>
          <a:stretch/>
        </p:blipFill>
        <p:spPr>
          <a:xfrm>
            <a:off x="2475525" y="3181762"/>
            <a:ext cx="2500673" cy="40228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5" name="Google Shape;1925;p72"/>
          <p:cNvGrpSpPr/>
          <p:nvPr/>
        </p:nvGrpSpPr>
        <p:grpSpPr>
          <a:xfrm>
            <a:off x="6694404" y="1645130"/>
            <a:ext cx="3240413" cy="6386072"/>
            <a:chOff x="12221418" y="600610"/>
            <a:chExt cx="3920899" cy="7727146"/>
          </a:xfrm>
        </p:grpSpPr>
        <p:pic>
          <p:nvPicPr>
            <p:cNvPr id="1926" name="Google Shape;1926;p72"/>
            <p:cNvPicPr preferRelativeResize="0"/>
            <p:nvPr/>
          </p:nvPicPr>
          <p:blipFill rotWithShape="1">
            <a:blip r:embed="rId5">
              <a:alphaModFix/>
            </a:blip>
            <a:srcRect l="4667" r="5185" b="3735"/>
            <a:stretch/>
          </p:blipFill>
          <p:spPr>
            <a:xfrm>
              <a:off x="12221418" y="934645"/>
              <a:ext cx="3545880" cy="7274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7" name="Google Shape;1927;p72"/>
            <p:cNvSpPr/>
            <p:nvPr/>
          </p:nvSpPr>
          <p:spPr>
            <a:xfrm rot="5400000">
              <a:off x="13857027" y="-721406"/>
              <a:ext cx="365760" cy="30097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72"/>
            <p:cNvSpPr/>
            <p:nvPr/>
          </p:nvSpPr>
          <p:spPr>
            <a:xfrm rot="5400000">
              <a:off x="15611574" y="690748"/>
              <a:ext cx="386090" cy="4085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72"/>
            <p:cNvSpPr/>
            <p:nvPr/>
          </p:nvSpPr>
          <p:spPr>
            <a:xfrm rot="5400000">
              <a:off x="15744995" y="7930434"/>
              <a:ext cx="386090" cy="40855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0" name="Google Shape;1930;p72"/>
          <p:cNvSpPr/>
          <p:nvPr/>
        </p:nvSpPr>
        <p:spPr>
          <a:xfrm>
            <a:off x="11343090" y="3285093"/>
            <a:ext cx="2500673" cy="3816197"/>
          </a:xfrm>
          <a:prstGeom prst="roundRect">
            <a:avLst>
              <a:gd name="adj" fmla="val 16667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72"/>
          <p:cNvSpPr/>
          <p:nvPr/>
        </p:nvSpPr>
        <p:spPr>
          <a:xfrm>
            <a:off x="1939362" y="8156760"/>
            <a:ext cx="125158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Recent stats shows that speech recognition functions on digital assistants work better </a:t>
            </a:r>
            <a:b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than before and customers have almost tripled their use of speech interfaces.      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73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Machine Translation</a:t>
            </a:r>
            <a:endParaRPr/>
          </a:p>
        </p:txBody>
      </p:sp>
      <p:pic>
        <p:nvPicPr>
          <p:cNvPr id="1938" name="Google Shape;193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5099" y="665849"/>
            <a:ext cx="603189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73"/>
          <p:cNvSpPr/>
          <p:nvPr/>
        </p:nvSpPr>
        <p:spPr>
          <a:xfrm>
            <a:off x="1756920" y="1153709"/>
            <a:ext cx="1425441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Automatic text generation is being used to generate customized texts and translate foreign languages. </a:t>
            </a:r>
            <a:endParaRPr sz="2200" b="0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0" name="Google Shape;1940;p73"/>
          <p:cNvSpPr/>
          <p:nvPr/>
        </p:nvSpPr>
        <p:spPr>
          <a:xfrm>
            <a:off x="1518824" y="7119806"/>
            <a:ext cx="52078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Gmail Auto-complete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1" name="Google Shape;1941;p73"/>
          <p:cNvPicPr preferRelativeResize="0"/>
          <p:nvPr/>
        </p:nvPicPr>
        <p:blipFill rotWithShape="1">
          <a:blip r:embed="rId4">
            <a:alphaModFix/>
          </a:blip>
          <a:srcRect r="3173"/>
          <a:stretch/>
        </p:blipFill>
        <p:spPr>
          <a:xfrm>
            <a:off x="1099166" y="2597896"/>
            <a:ext cx="6047205" cy="41636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942" name="Google Shape;1942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94284" y="2597896"/>
            <a:ext cx="6047205" cy="4163649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943" name="Google Shape;1943;p73"/>
          <p:cNvSpPr/>
          <p:nvPr/>
        </p:nvSpPr>
        <p:spPr>
          <a:xfrm>
            <a:off x="9247681" y="7119805"/>
            <a:ext cx="52078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Auto-translate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74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Healthcare</a:t>
            </a:r>
            <a:endParaRPr/>
          </a:p>
        </p:txBody>
      </p:sp>
      <p:pic>
        <p:nvPicPr>
          <p:cNvPr id="1950" name="Google Shape;195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8623" y="665849"/>
            <a:ext cx="340484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74"/>
          <p:cNvSpPr/>
          <p:nvPr/>
        </p:nvSpPr>
        <p:spPr>
          <a:xfrm>
            <a:off x="2156073" y="799095"/>
            <a:ext cx="1194385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DL methods can draw correlations by analyzing millions of data points and enable clinical physicians to keep pace with current research and treatment protocols. 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52" name="Google Shape;1952;p74"/>
          <p:cNvGrpSpPr/>
          <p:nvPr/>
        </p:nvGrpSpPr>
        <p:grpSpPr>
          <a:xfrm>
            <a:off x="4287714" y="2476308"/>
            <a:ext cx="7606665" cy="5868597"/>
            <a:chOff x="4287714" y="2476308"/>
            <a:chExt cx="7606665" cy="5868597"/>
          </a:xfrm>
        </p:grpSpPr>
        <p:sp>
          <p:nvSpPr>
            <p:cNvPr id="1953" name="Google Shape;1953;p74"/>
            <p:cNvSpPr/>
            <p:nvPr/>
          </p:nvSpPr>
          <p:spPr>
            <a:xfrm>
              <a:off x="5002615" y="2476308"/>
              <a:ext cx="6176865" cy="5868597"/>
            </a:xfrm>
            <a:prstGeom prst="roundRect">
              <a:avLst>
                <a:gd name="adj" fmla="val 16667"/>
              </a:avLst>
            </a:prstGeom>
            <a:solidFill>
              <a:srgbClr val="44AAFE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4" name="Google Shape;1954;p7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87714" y="2875051"/>
              <a:ext cx="7606665" cy="50711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75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Healthcare</a:t>
            </a:r>
            <a:endParaRPr/>
          </a:p>
        </p:txBody>
      </p:sp>
      <p:pic>
        <p:nvPicPr>
          <p:cNvPr id="1961" name="Google Shape;196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8623" y="665849"/>
            <a:ext cx="340484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75"/>
          <p:cNvSpPr/>
          <p:nvPr/>
        </p:nvSpPr>
        <p:spPr>
          <a:xfrm>
            <a:off x="1268259" y="1187927"/>
            <a:ext cx="1431663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 Deep learning will reshape the healthcare industry by providing computer-aided detection and diagnosis.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75"/>
          <p:cNvSpPr/>
          <p:nvPr/>
        </p:nvSpPr>
        <p:spPr>
          <a:xfrm>
            <a:off x="1624931" y="6404408"/>
            <a:ext cx="538981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Drug discovery and precision medicine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0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64" name="Google Shape;1964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259" y="2601157"/>
            <a:ext cx="5746487" cy="349512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965" name="Google Shape;1965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78451" y="2601157"/>
            <a:ext cx="5809290" cy="349512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966" name="Google Shape;1966;p75"/>
          <p:cNvSpPr/>
          <p:nvPr/>
        </p:nvSpPr>
        <p:spPr>
          <a:xfrm>
            <a:off x="9241256" y="6404408"/>
            <a:ext cx="499461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Imaging analytics and diagnostics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76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Deep Learning Meets Social Networks</a:t>
            </a:r>
            <a:endParaRPr/>
          </a:p>
        </p:txBody>
      </p:sp>
      <p:pic>
        <p:nvPicPr>
          <p:cNvPr id="1973" name="Google Shape;197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8110" y="665849"/>
            <a:ext cx="1068587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76"/>
          <p:cNvSpPr/>
          <p:nvPr/>
        </p:nvSpPr>
        <p:spPr>
          <a:xfrm>
            <a:off x="2748110" y="994489"/>
            <a:ext cx="1067733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extensive use of social media platforms creates exciting potential for using neural network models to develop network representations.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5" name="Google Shape;197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5769" y="2461773"/>
            <a:ext cx="14072331" cy="507111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77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Gaming</a:t>
            </a:r>
            <a:endParaRPr/>
          </a:p>
        </p:txBody>
      </p:sp>
      <p:pic>
        <p:nvPicPr>
          <p:cNvPr id="1982" name="Google Shape;198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8269" y="665849"/>
            <a:ext cx="2325557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77"/>
          <p:cNvSpPr/>
          <p:nvPr/>
        </p:nvSpPr>
        <p:spPr>
          <a:xfrm>
            <a:off x="2182908" y="967478"/>
            <a:ext cx="1189018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DL is being used to dynamically render finer graphic details in games and help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game developers to focus on effective storytelling rather than the game graphics.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4" name="Google Shape;1984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58" y="2572858"/>
            <a:ext cx="7202789" cy="356597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985" name="Google Shape;1985;p77"/>
          <p:cNvSpPr/>
          <p:nvPr/>
        </p:nvSpPr>
        <p:spPr>
          <a:xfrm>
            <a:off x="10539119" y="6336940"/>
            <a:ext cx="340081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Neural net playing FIFA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6" name="Google Shape;1986;p77"/>
          <p:cNvPicPr preferRelativeResize="0"/>
          <p:nvPr/>
        </p:nvPicPr>
        <p:blipFill rotWithShape="1">
          <a:blip r:embed="rId5">
            <a:alphaModFix/>
          </a:blip>
          <a:srcRect l="14187" r="17669"/>
          <a:stretch/>
        </p:blipFill>
        <p:spPr>
          <a:xfrm>
            <a:off x="9447009" y="2572859"/>
            <a:ext cx="5268438" cy="356597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987" name="Google Shape;1987;p77"/>
          <p:cNvSpPr/>
          <p:nvPr/>
        </p:nvSpPr>
        <p:spPr>
          <a:xfrm>
            <a:off x="1379568" y="7943307"/>
            <a:ext cx="1407309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Development of human-like bots is one of the promising DL tools to enrich the gaming experience.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8" name="Google Shape;1988;p77"/>
          <p:cNvSpPr/>
          <p:nvPr/>
        </p:nvSpPr>
        <p:spPr>
          <a:xfrm>
            <a:off x="2306508" y="6336940"/>
            <a:ext cx="432972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Dynamic graphics rendering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78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Challenges in Deep Learning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7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Training Data</a:t>
            </a:r>
            <a:endParaRPr/>
          </a:p>
        </p:txBody>
      </p:sp>
      <p:pic>
        <p:nvPicPr>
          <p:cNvPr id="2000" name="Google Shape;2000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1114" y="665849"/>
            <a:ext cx="411986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79"/>
          <p:cNvSpPr/>
          <p:nvPr/>
        </p:nvSpPr>
        <p:spPr>
          <a:xfrm>
            <a:off x="1811263" y="7924153"/>
            <a:ext cx="1667943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Building a DL model involves time-consuming tasks like collecting and labeling the training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2" name="Google Shape;2002;p79"/>
          <p:cNvSpPr/>
          <p:nvPr/>
        </p:nvSpPr>
        <p:spPr>
          <a:xfrm>
            <a:off x="2462409" y="1239071"/>
            <a:ext cx="133485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learning gives accurate predictions with right quantity and quality of training data.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3" name="Google Shape;2003;p79"/>
          <p:cNvPicPr preferRelativeResize="0"/>
          <p:nvPr/>
        </p:nvPicPr>
        <p:blipFill rotWithShape="1">
          <a:blip r:embed="rId4">
            <a:alphaModFix/>
          </a:blip>
          <a:srcRect l="23054" t="36984" r="22719" b="12433"/>
          <a:stretch/>
        </p:blipFill>
        <p:spPr>
          <a:xfrm>
            <a:off x="5222013" y="2893133"/>
            <a:ext cx="5811968" cy="3048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004" name="Google Shape;2004;p79"/>
          <p:cNvSpPr/>
          <p:nvPr/>
        </p:nvSpPr>
        <p:spPr>
          <a:xfrm>
            <a:off x="5800195" y="6191980"/>
            <a:ext cx="458170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Accuracy increasing with dataset size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The Turing Test</a:t>
            </a:r>
            <a:endParaRPr/>
          </a:p>
        </p:txBody>
      </p:sp>
      <p:sp>
        <p:nvSpPr>
          <p:cNvPr id="485" name="Google Shape;485;p8"/>
          <p:cNvSpPr txBox="1">
            <a:spLocks noGrp="1"/>
          </p:cNvSpPr>
          <p:nvPr>
            <p:ph type="body" idx="2"/>
          </p:nvPr>
        </p:nvSpPr>
        <p:spPr>
          <a:xfrm>
            <a:off x="590938" y="1044450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1950, Alan Turing wrote a paper proposing a test that looked at whether a</a:t>
            </a:r>
            <a:br>
              <a:rPr lang="en-US" sz="2200"/>
            </a:br>
            <a:r>
              <a:rPr lang="en-US" sz="2200"/>
              <a:t> computer can think like a human being.</a:t>
            </a:r>
            <a:endParaRPr/>
          </a:p>
        </p:txBody>
      </p:sp>
      <p:pic>
        <p:nvPicPr>
          <p:cNvPr id="486" name="Google Shape;4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6461" y="665849"/>
            <a:ext cx="4669173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8"/>
          <p:cNvGrpSpPr/>
          <p:nvPr/>
        </p:nvGrpSpPr>
        <p:grpSpPr>
          <a:xfrm>
            <a:off x="3944071" y="1752128"/>
            <a:ext cx="8367855" cy="5690955"/>
            <a:chOff x="3944071" y="1752128"/>
            <a:chExt cx="8367855" cy="5690955"/>
          </a:xfrm>
        </p:grpSpPr>
        <p:grpSp>
          <p:nvGrpSpPr>
            <p:cNvPr id="488" name="Google Shape;488;p8"/>
            <p:cNvGrpSpPr/>
            <p:nvPr/>
          </p:nvGrpSpPr>
          <p:grpSpPr>
            <a:xfrm>
              <a:off x="3944071" y="2276537"/>
              <a:ext cx="8367855" cy="5166546"/>
              <a:chOff x="789934" y="2148635"/>
              <a:chExt cx="8367855" cy="5683201"/>
            </a:xfrm>
          </p:grpSpPr>
          <p:sp>
            <p:nvSpPr>
              <p:cNvPr id="489" name="Google Shape;489;p8"/>
              <p:cNvSpPr/>
              <p:nvPr/>
            </p:nvSpPr>
            <p:spPr>
              <a:xfrm>
                <a:off x="789934" y="2164068"/>
                <a:ext cx="8367855" cy="5667768"/>
              </a:xfrm>
              <a:prstGeom prst="roundRect">
                <a:avLst>
                  <a:gd name="adj" fmla="val 16667"/>
                </a:avLst>
              </a:prstGeom>
              <a:solidFill>
                <a:srgbClr val="241E2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90" name="Google Shape;490;p8" descr="Related image"/>
              <p:cNvPicPr preferRelativeResize="0"/>
              <p:nvPr/>
            </p:nvPicPr>
            <p:blipFill rotWithShape="1">
              <a:blip r:embed="rId4">
                <a:alphaModFix/>
              </a:blip>
              <a:srcRect l="14122"/>
              <a:stretch/>
            </p:blipFill>
            <p:spPr>
              <a:xfrm>
                <a:off x="1297069" y="2990112"/>
                <a:ext cx="5485434" cy="42582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975732" y="4997952"/>
                <a:ext cx="1750634" cy="21890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92" name="Google Shape;492;p8"/>
              <p:cNvSpPr txBox="1"/>
              <p:nvPr/>
            </p:nvSpPr>
            <p:spPr>
              <a:xfrm>
                <a:off x="2212914" y="2148635"/>
                <a:ext cx="175063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0"/>
                  <a:buFont typeface="Arial"/>
                  <a:buNone/>
                </a:pPr>
                <a:r>
                  <a:rPr lang="en-US" sz="4000" b="0" i="0" u="none" strike="noStrike" cap="none">
                    <a:solidFill>
                      <a:schemeClr val="lt1"/>
                    </a:solidFill>
                    <a:latin typeface="Aharoni"/>
                    <a:ea typeface="Aharoni"/>
                    <a:cs typeface="Aharoni"/>
                    <a:sym typeface="Aharoni"/>
                  </a:rPr>
                  <a:t>Turing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8"/>
              <p:cNvSpPr txBox="1"/>
              <p:nvPr/>
            </p:nvSpPr>
            <p:spPr>
              <a:xfrm>
                <a:off x="3775573" y="2498337"/>
                <a:ext cx="91440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test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4" name="Google Shape;494;p8"/>
              <p:cNvCxnSpPr/>
              <p:nvPr/>
            </p:nvCxnSpPr>
            <p:spPr>
              <a:xfrm>
                <a:off x="789934" y="2940713"/>
                <a:ext cx="5694784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495" name="Google Shape;495;p8"/>
            <p:cNvCxnSpPr/>
            <p:nvPr/>
          </p:nvCxnSpPr>
          <p:spPr>
            <a:xfrm>
              <a:off x="9638855" y="1752128"/>
              <a:ext cx="0" cy="5690955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6" name="Google Shape;496;p8"/>
            <p:cNvSpPr/>
            <p:nvPr/>
          </p:nvSpPr>
          <p:spPr>
            <a:xfrm flipH="1">
              <a:off x="9819191" y="3213280"/>
              <a:ext cx="2226168" cy="1266316"/>
            </a:xfrm>
            <a:prstGeom prst="cloudCallout">
              <a:avLst>
                <a:gd name="adj1" fmla="val -5744"/>
                <a:gd name="adj2" fmla="val 7991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1" u="none" strike="noStrike" cap="none">
                  <a:solidFill>
                    <a:schemeClr val="dk1"/>
                  </a:solidFill>
                  <a:latin typeface="Franklin Gothic"/>
                  <a:ea typeface="Franklin Gothic"/>
                  <a:cs typeface="Franklin Gothic"/>
                  <a:sym typeface="Franklin Gothic"/>
                </a:rPr>
                <a:t>“ Can machines think ? ”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8"/>
          <p:cNvSpPr txBox="1"/>
          <p:nvPr/>
        </p:nvSpPr>
        <p:spPr>
          <a:xfrm>
            <a:off x="418173" y="7870479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paper focused on answering the question, "Can machines think?"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80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Effective Learning and Teaching</a:t>
            </a:r>
            <a:endParaRPr/>
          </a:p>
        </p:txBody>
      </p:sp>
      <p:pic>
        <p:nvPicPr>
          <p:cNvPr id="2011" name="Google Shape;201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80"/>
          <p:cNvSpPr/>
          <p:nvPr/>
        </p:nvSpPr>
        <p:spPr>
          <a:xfrm>
            <a:off x="1480697" y="1032603"/>
            <a:ext cx="137541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Humans can learn from very few examples whereas machines need thousands or millions of examples.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3" name="Google Shape;2013;p80"/>
          <p:cNvSpPr/>
          <p:nvPr/>
        </p:nvSpPr>
        <p:spPr>
          <a:xfrm>
            <a:off x="1818394" y="7680509"/>
            <a:ext cx="1341640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               We cannot give every possible labeled sample of a problem space to a DL model.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So, the DL model generalizes or interpolates to classify any data not contained in its original dataset.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4" name="Google Shape;2014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6966" y="2636419"/>
            <a:ext cx="6882066" cy="387116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8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Understanding Context</a:t>
            </a:r>
            <a:endParaRPr/>
          </a:p>
        </p:txBody>
      </p:sp>
      <p:pic>
        <p:nvPicPr>
          <p:cNvPr id="2021" name="Google Shape;2021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3504" y="665849"/>
            <a:ext cx="663508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81"/>
          <p:cNvSpPr/>
          <p:nvPr/>
        </p:nvSpPr>
        <p:spPr>
          <a:xfrm>
            <a:off x="2062169" y="4088685"/>
            <a:ext cx="45352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Understanding is Harder 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3" name="Google Shape;2023;p81"/>
          <p:cNvSpPr/>
          <p:nvPr/>
        </p:nvSpPr>
        <p:spPr>
          <a:xfrm>
            <a:off x="12342040" y="6314255"/>
            <a:ext cx="106952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Mirrors</a:t>
            </a:r>
            <a:b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4" name="Google Shape;2024;p81"/>
          <p:cNvSpPr/>
          <p:nvPr/>
        </p:nvSpPr>
        <p:spPr>
          <a:xfrm>
            <a:off x="2893325" y="1071864"/>
            <a:ext cx="105593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learning doesn’t understand context very well as it lacks pure perception.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5" name="Google Shape;2025;p81"/>
          <p:cNvSpPr/>
          <p:nvPr/>
        </p:nvSpPr>
        <p:spPr>
          <a:xfrm>
            <a:off x="4351278" y="7705093"/>
            <a:ext cx="78582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image classification ≠ scene understanding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6" name="Google Shape;2026;p81" descr="Related image"/>
          <p:cNvPicPr preferRelativeResize="0"/>
          <p:nvPr/>
        </p:nvPicPr>
        <p:blipFill rotWithShape="1">
          <a:blip r:embed="rId4">
            <a:alphaModFix/>
          </a:blip>
          <a:srcRect l="11394" t="12089" r="11915" b="10591"/>
          <a:stretch/>
        </p:blipFill>
        <p:spPr>
          <a:xfrm>
            <a:off x="10164466" y="3019038"/>
            <a:ext cx="5152966" cy="310735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027" name="Google Shape;2027;p81"/>
          <p:cNvPicPr preferRelativeResize="0"/>
          <p:nvPr/>
        </p:nvPicPr>
        <p:blipFill rotWithShape="1">
          <a:blip r:embed="rId5">
            <a:alphaModFix/>
          </a:blip>
          <a:srcRect l="4017" t="170" r="-4015" b="-169"/>
          <a:stretch/>
        </p:blipFill>
        <p:spPr>
          <a:xfrm>
            <a:off x="1228749" y="3104374"/>
            <a:ext cx="5368636" cy="302202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028" name="Google Shape;2028;p81"/>
          <p:cNvSpPr/>
          <p:nvPr/>
        </p:nvSpPr>
        <p:spPr>
          <a:xfrm>
            <a:off x="2248989" y="6314255"/>
            <a:ext cx="33281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What’s on people’s minds?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8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The Black Box Problem</a:t>
            </a:r>
            <a:endParaRPr/>
          </a:p>
        </p:txBody>
      </p:sp>
      <p:pic>
        <p:nvPicPr>
          <p:cNvPr id="2035" name="Google Shape;2035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1750" y="665849"/>
            <a:ext cx="729859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82"/>
          <p:cNvSpPr/>
          <p:nvPr/>
        </p:nvSpPr>
        <p:spPr>
          <a:xfrm>
            <a:off x="2230315" y="1033824"/>
            <a:ext cx="1179536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Neural networks do not rely on rules established in advance.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They find out patterns and correlations without exposing the reasons leading to them.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82"/>
          <p:cNvSpPr/>
          <p:nvPr/>
        </p:nvSpPr>
        <p:spPr>
          <a:xfrm>
            <a:off x="5991086" y="5790832"/>
            <a:ext cx="483041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Implementation is "opaque" (black) 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8" name="Google Shape;2038;p82"/>
          <p:cNvSpPr/>
          <p:nvPr/>
        </p:nvSpPr>
        <p:spPr>
          <a:xfrm>
            <a:off x="2329776" y="7013371"/>
            <a:ext cx="11596444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Human users like to understand how a system made a given decision, as decisions are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potential liabilities for domains like finance and medicine.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9" name="Google Shape;2039;p82"/>
          <p:cNvSpPr/>
          <p:nvPr/>
        </p:nvSpPr>
        <p:spPr>
          <a:xfrm>
            <a:off x="5991087" y="3307569"/>
            <a:ext cx="4830417" cy="1992879"/>
          </a:xfrm>
          <a:prstGeom prst="cube">
            <a:avLst>
              <a:gd name="adj" fmla="val 25000"/>
            </a:avLst>
          </a:prstGeom>
          <a:solidFill>
            <a:schemeClr val="dk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 Box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82"/>
          <p:cNvSpPr/>
          <p:nvPr/>
        </p:nvSpPr>
        <p:spPr>
          <a:xfrm>
            <a:off x="2564295" y="4077764"/>
            <a:ext cx="2504661" cy="5764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82"/>
          <p:cNvSpPr/>
          <p:nvPr/>
        </p:nvSpPr>
        <p:spPr>
          <a:xfrm>
            <a:off x="11740345" y="4047947"/>
            <a:ext cx="2504661" cy="5764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82"/>
          <p:cNvSpPr txBox="1"/>
          <p:nvPr/>
        </p:nvSpPr>
        <p:spPr>
          <a:xfrm>
            <a:off x="3288812" y="3677654"/>
            <a:ext cx="11529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82"/>
          <p:cNvSpPr txBox="1"/>
          <p:nvPr/>
        </p:nvSpPr>
        <p:spPr>
          <a:xfrm>
            <a:off x="12370841" y="3778493"/>
            <a:ext cx="11529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Output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83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Large Size Model and Complexity</a:t>
            </a:r>
            <a:endParaRPr/>
          </a:p>
        </p:txBody>
      </p:sp>
      <p:pic>
        <p:nvPicPr>
          <p:cNvPr id="2050" name="Google Shape;2050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832" y="665849"/>
            <a:ext cx="971443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83"/>
          <p:cNvSpPr/>
          <p:nvPr/>
        </p:nvSpPr>
        <p:spPr>
          <a:xfrm>
            <a:off x="2145792" y="964186"/>
            <a:ext cx="127185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State-of-the-art deep learning models are easily multi-gigabytes in size and are getting larger.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83"/>
          <p:cNvSpPr/>
          <p:nvPr/>
        </p:nvSpPr>
        <p:spPr>
          <a:xfrm>
            <a:off x="1276350" y="8186056"/>
            <a:ext cx="14097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Number of parameters are directly proportional to the amount of information absorbed by the neural net.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53" name="Google Shape;2053;p83"/>
          <p:cNvGrpSpPr/>
          <p:nvPr/>
        </p:nvGrpSpPr>
        <p:grpSpPr>
          <a:xfrm>
            <a:off x="3154672" y="1763618"/>
            <a:ext cx="9946653" cy="5616763"/>
            <a:chOff x="3154672" y="1763618"/>
            <a:chExt cx="9946653" cy="5616763"/>
          </a:xfrm>
        </p:grpSpPr>
        <p:sp>
          <p:nvSpPr>
            <p:cNvPr id="2054" name="Google Shape;2054;p83"/>
            <p:cNvSpPr txBox="1"/>
            <p:nvPr/>
          </p:nvSpPr>
          <p:spPr>
            <a:xfrm>
              <a:off x="3406042" y="1763618"/>
              <a:ext cx="96952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NEURAL NETWORK COMPLEXITY IS EXPLODING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5" name="Google Shape;2055;p83"/>
            <p:cNvGrpSpPr/>
            <p:nvPr/>
          </p:nvGrpSpPr>
          <p:grpSpPr>
            <a:xfrm>
              <a:off x="3154672" y="2297847"/>
              <a:ext cx="9864502" cy="5082534"/>
              <a:chOff x="3154672" y="2297847"/>
              <a:chExt cx="9864502" cy="5082534"/>
            </a:xfrm>
          </p:grpSpPr>
          <p:sp>
            <p:nvSpPr>
              <p:cNvPr id="2056" name="Google Shape;2056;p83"/>
              <p:cNvSpPr/>
              <p:nvPr/>
            </p:nvSpPr>
            <p:spPr>
              <a:xfrm>
                <a:off x="9871359" y="2865373"/>
                <a:ext cx="3147815" cy="4498602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ffectLst>
                <a:outerShdw blurRad="152400" dist="38100" sx="98000" sy="98000" algn="ctr" rotWithShape="0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83"/>
              <p:cNvSpPr/>
              <p:nvPr/>
            </p:nvSpPr>
            <p:spPr>
              <a:xfrm>
                <a:off x="9869245" y="3619262"/>
                <a:ext cx="3147815" cy="299911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83"/>
              <p:cNvSpPr/>
              <p:nvPr/>
            </p:nvSpPr>
            <p:spPr>
              <a:xfrm>
                <a:off x="6487042" y="2881779"/>
                <a:ext cx="3147815" cy="4498602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ffectLst>
                <a:outerShdw blurRad="152400" dist="38100" sx="98000" sy="98000" algn="ctr" rotWithShape="0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83"/>
              <p:cNvSpPr/>
              <p:nvPr/>
            </p:nvSpPr>
            <p:spPr>
              <a:xfrm>
                <a:off x="6480747" y="3619262"/>
                <a:ext cx="3147815" cy="299911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83"/>
              <p:cNvSpPr/>
              <p:nvPr/>
            </p:nvSpPr>
            <p:spPr>
              <a:xfrm>
                <a:off x="3154672" y="2881779"/>
                <a:ext cx="3147815" cy="4498602"/>
              </a:xfrm>
              <a:prstGeom prst="rect">
                <a:avLst/>
              </a:prstGeom>
              <a:solidFill>
                <a:srgbClr val="3F3F3F"/>
              </a:solidFill>
              <a:ln>
                <a:noFill/>
              </a:ln>
              <a:effectLst>
                <a:outerShdw blurRad="152400" dist="38100" sx="98000" sy="98000" algn="ctr" rotWithShape="0">
                  <a:srgbClr val="000000">
                    <a:alpha val="2941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83"/>
              <p:cNvSpPr/>
              <p:nvPr/>
            </p:nvSpPr>
            <p:spPr>
              <a:xfrm>
                <a:off x="3160967" y="3603426"/>
                <a:ext cx="3147815" cy="299911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62" name="Google Shape;2062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265084" y="566507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3" name="Google Shape;2063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029865" y="5679567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4" name="Google Shape;2064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225146" y="5679567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5" name="Google Shape;2065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8029865" y="5054727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6" name="Google Shape;2066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225146" y="5054727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7" name="Google Shape;2067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03377" y="570144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8" name="Google Shape;2068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598658" y="570144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9" name="Google Shape;2069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03377" y="507660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0" name="Google Shape;2070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598658" y="5076601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1" name="Google Shape;2071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03377" y="4450804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2" name="Google Shape;2072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598658" y="4450804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3" name="Google Shape;2073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403377" y="3825964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4" name="Google Shape;2074;p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598658" y="3825964"/>
                <a:ext cx="926990" cy="7501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5" name="Google Shape;2075;p83"/>
              <p:cNvSpPr txBox="1"/>
              <p:nvPr/>
            </p:nvSpPr>
            <p:spPr>
              <a:xfrm>
                <a:off x="4986678" y="2297847"/>
                <a:ext cx="672491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>
                    <a:solidFill>
                      <a:srgbClr val="BED08A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To Tackle Increasingly Complex Challenges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83"/>
              <p:cNvSpPr txBox="1"/>
              <p:nvPr/>
            </p:nvSpPr>
            <p:spPr>
              <a:xfrm>
                <a:off x="3653605" y="2968890"/>
                <a:ext cx="21499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7 ExaFLOPS</a:t>
                </a:r>
                <a:endParaRPr sz="14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60 Million Parameters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83"/>
              <p:cNvSpPr txBox="1"/>
              <p:nvPr/>
            </p:nvSpPr>
            <p:spPr>
              <a:xfrm>
                <a:off x="6903595" y="2987890"/>
                <a:ext cx="22525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 ExaFLOPS</a:t>
                </a:r>
                <a:endParaRPr sz="14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300 Million Parameters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83"/>
              <p:cNvSpPr txBox="1"/>
              <p:nvPr/>
            </p:nvSpPr>
            <p:spPr>
              <a:xfrm>
                <a:off x="10225810" y="2987890"/>
                <a:ext cx="235513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100 ExaFLOPS</a:t>
                </a:r>
                <a:endParaRPr sz="14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8700 Million Parameters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83"/>
              <p:cNvSpPr txBox="1"/>
              <p:nvPr/>
            </p:nvSpPr>
            <p:spPr>
              <a:xfrm>
                <a:off x="3675760" y="6724812"/>
                <a:ext cx="202170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2015 – Microsoft ResNet</a:t>
                </a:r>
                <a:endParaRPr sz="1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60 Million Parameters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83"/>
              <p:cNvSpPr txBox="1"/>
              <p:nvPr/>
            </p:nvSpPr>
            <p:spPr>
              <a:xfrm>
                <a:off x="6741694" y="6699252"/>
                <a:ext cx="257634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2016 – Baidu Deep Speech 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Superhuman Voice Recognition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83"/>
              <p:cNvSpPr txBox="1"/>
              <p:nvPr/>
            </p:nvSpPr>
            <p:spPr>
              <a:xfrm>
                <a:off x="9974774" y="6662851"/>
                <a:ext cx="288412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2017 – Google Neural Machine 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Tanslation</a:t>
                </a:r>
                <a:endParaRPr sz="12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Nera Human Language translation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84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Infrastructure</a:t>
            </a:r>
            <a:endParaRPr/>
          </a:p>
        </p:txBody>
      </p:sp>
      <p:pic>
        <p:nvPicPr>
          <p:cNvPr id="2088" name="Google Shape;2088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1114" y="665849"/>
            <a:ext cx="411986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84"/>
          <p:cNvSpPr/>
          <p:nvPr/>
        </p:nvSpPr>
        <p:spPr>
          <a:xfrm>
            <a:off x="1226082" y="955116"/>
            <a:ext cx="1342226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Majority of the useful deep learning problems activate the entire neural network for each batch size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thereby blowing up the computation costs.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84"/>
          <p:cNvSpPr/>
          <p:nvPr/>
        </p:nvSpPr>
        <p:spPr>
          <a:xfrm>
            <a:off x="3814074" y="8262707"/>
            <a:ext cx="855394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Therefore, models are loaded and scaled on multiple machines.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1" name="Google Shape;2091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0081" y="2431120"/>
            <a:ext cx="7097131" cy="473142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85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Long Short-Term Memory (LSTM)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86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Long Short-Term Memory (LSTM)</a:t>
            </a:r>
            <a:endParaRPr/>
          </a:p>
        </p:txBody>
      </p:sp>
      <p:pic>
        <p:nvPicPr>
          <p:cNvPr id="2103" name="Google Shape;210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408" y="665849"/>
            <a:ext cx="938927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86"/>
          <p:cNvSpPr/>
          <p:nvPr/>
        </p:nvSpPr>
        <p:spPr>
          <a:xfrm>
            <a:off x="1840059" y="8059869"/>
            <a:ext cx="1257588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LSTMs are mainly utilized in sequence prediction problems such as speech, images, and video.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86"/>
          <p:cNvSpPr/>
          <p:nvPr/>
        </p:nvSpPr>
        <p:spPr>
          <a:xfrm>
            <a:off x="1168019" y="1009143"/>
            <a:ext cx="145887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Long short-term memory (LSTM) is a recurrent neural network (RNN) that selectively remembers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patterns for long durations of time.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06" name="Google Shape;2106;p86"/>
          <p:cNvGrpSpPr/>
          <p:nvPr/>
        </p:nvGrpSpPr>
        <p:grpSpPr>
          <a:xfrm>
            <a:off x="809083" y="2509167"/>
            <a:ext cx="13284256" cy="4309508"/>
            <a:chOff x="809083" y="2509167"/>
            <a:chExt cx="13284256" cy="4309508"/>
          </a:xfrm>
        </p:grpSpPr>
        <p:grpSp>
          <p:nvGrpSpPr>
            <p:cNvPr id="2107" name="Google Shape;2107;p86"/>
            <p:cNvGrpSpPr/>
            <p:nvPr/>
          </p:nvGrpSpPr>
          <p:grpSpPr>
            <a:xfrm>
              <a:off x="2852915" y="2514508"/>
              <a:ext cx="1086900" cy="4298827"/>
              <a:chOff x="6997505" y="2942324"/>
              <a:chExt cx="1086900" cy="4298827"/>
            </a:xfrm>
          </p:grpSpPr>
          <p:cxnSp>
            <p:nvCxnSpPr>
              <p:cNvPr id="2108" name="Google Shape;2108;p86"/>
              <p:cNvCxnSpPr>
                <a:stCxn id="2109" idx="6"/>
                <a:endCxn id="2109" idx="2"/>
              </p:cNvCxnSpPr>
              <p:nvPr/>
            </p:nvCxnSpPr>
            <p:spPr>
              <a:xfrm flipH="1">
                <a:off x="6997505" y="5091737"/>
                <a:ext cx="1086900" cy="600"/>
              </a:xfrm>
              <a:prstGeom prst="bentConnector5">
                <a:avLst>
                  <a:gd name="adj1" fmla="val -783708"/>
                  <a:gd name="adj2" fmla="val 68424273"/>
                  <a:gd name="adj3" fmla="val -641640"/>
                </a:avLst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</p:cxnSp>
          <p:sp>
            <p:nvSpPr>
              <p:cNvPr id="2110" name="Google Shape;2110;p86"/>
              <p:cNvSpPr/>
              <p:nvPr/>
            </p:nvSpPr>
            <p:spPr>
              <a:xfrm>
                <a:off x="6997591" y="6253138"/>
                <a:ext cx="1086814" cy="988013"/>
              </a:xfrm>
              <a:prstGeom prst="ellipse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86"/>
              <p:cNvSpPr/>
              <p:nvPr/>
            </p:nvSpPr>
            <p:spPr>
              <a:xfrm>
                <a:off x="6997591" y="4597731"/>
                <a:ext cx="1086814" cy="988013"/>
              </a:xfrm>
              <a:prstGeom prst="ellipse">
                <a:avLst/>
              </a:prstGeom>
              <a:noFill/>
              <a:ln w="28575" cap="flat" cmpd="sng">
                <a:solidFill>
                  <a:srgbClr val="42719B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86"/>
              <p:cNvSpPr/>
              <p:nvPr/>
            </p:nvSpPr>
            <p:spPr>
              <a:xfrm>
                <a:off x="6997591" y="2942324"/>
                <a:ext cx="1086814" cy="988013"/>
              </a:xfrm>
              <a:prstGeom prst="ellipse">
                <a:avLst/>
              </a:pr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12" name="Google Shape;2112;p86"/>
              <p:cNvCxnSpPr>
                <a:stCxn id="2110" idx="0"/>
              </p:cNvCxnSpPr>
              <p:nvPr/>
            </p:nvCxnSpPr>
            <p:spPr>
              <a:xfrm rot="10800000">
                <a:off x="7540998" y="5585638"/>
                <a:ext cx="0" cy="6675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13" name="Google Shape;2113;p86"/>
              <p:cNvCxnSpPr/>
              <p:nvPr/>
            </p:nvCxnSpPr>
            <p:spPr>
              <a:xfrm rot="10800000">
                <a:off x="7540998" y="3930337"/>
                <a:ext cx="0" cy="667394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</p:cxnSp>
        </p:grpSp>
        <p:grpSp>
          <p:nvGrpSpPr>
            <p:cNvPr id="2114" name="Google Shape;2114;p86"/>
            <p:cNvGrpSpPr/>
            <p:nvPr/>
          </p:nvGrpSpPr>
          <p:grpSpPr>
            <a:xfrm>
              <a:off x="6117571" y="2509167"/>
              <a:ext cx="7975768" cy="4309508"/>
              <a:chOff x="6550707" y="3102618"/>
              <a:chExt cx="7975768" cy="4309508"/>
            </a:xfrm>
          </p:grpSpPr>
          <p:grpSp>
            <p:nvGrpSpPr>
              <p:cNvPr id="2115" name="Google Shape;2115;p86"/>
              <p:cNvGrpSpPr/>
              <p:nvPr/>
            </p:nvGrpSpPr>
            <p:grpSpPr>
              <a:xfrm>
                <a:off x="13439661" y="3102618"/>
                <a:ext cx="1086814" cy="4298827"/>
                <a:chOff x="6997591" y="2942324"/>
                <a:chExt cx="1086814" cy="4298827"/>
              </a:xfrm>
            </p:grpSpPr>
            <p:sp>
              <p:nvSpPr>
                <p:cNvPr id="2116" name="Google Shape;2116;p86"/>
                <p:cNvSpPr/>
                <p:nvPr/>
              </p:nvSpPr>
              <p:spPr>
                <a:xfrm>
                  <a:off x="6997591" y="6253138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86"/>
                <p:cNvSpPr/>
                <p:nvPr/>
              </p:nvSpPr>
              <p:spPr>
                <a:xfrm>
                  <a:off x="6997591" y="4597731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42719B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8" name="Google Shape;2118;p86"/>
                <p:cNvSpPr/>
                <p:nvPr/>
              </p:nvSpPr>
              <p:spPr>
                <a:xfrm>
                  <a:off x="6997591" y="2942324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19" name="Google Shape;2119;p86"/>
                <p:cNvCxnSpPr>
                  <a:stCxn id="2116" idx="0"/>
                </p:cNvCxnSpPr>
                <p:nvPr/>
              </p:nvCxnSpPr>
              <p:spPr>
                <a:xfrm rot="10800000">
                  <a:off x="7540998" y="5585638"/>
                  <a:ext cx="0" cy="6675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20" name="Google Shape;2120;p86"/>
                <p:cNvCxnSpPr/>
                <p:nvPr/>
              </p:nvCxnSpPr>
              <p:spPr>
                <a:xfrm rot="10800000">
                  <a:off x="7540998" y="3930337"/>
                  <a:ext cx="0" cy="667394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</p:cxnSp>
          </p:grpSp>
          <p:grpSp>
            <p:nvGrpSpPr>
              <p:cNvPr id="2121" name="Google Shape;2121;p86"/>
              <p:cNvGrpSpPr/>
              <p:nvPr/>
            </p:nvGrpSpPr>
            <p:grpSpPr>
              <a:xfrm>
                <a:off x="6550707" y="3113299"/>
                <a:ext cx="1086814" cy="4298827"/>
                <a:chOff x="6997591" y="2942324"/>
                <a:chExt cx="1086814" cy="4298827"/>
              </a:xfrm>
            </p:grpSpPr>
            <p:sp>
              <p:nvSpPr>
                <p:cNvPr id="2122" name="Google Shape;2122;p86"/>
                <p:cNvSpPr/>
                <p:nvPr/>
              </p:nvSpPr>
              <p:spPr>
                <a:xfrm>
                  <a:off x="6997591" y="6253138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3" name="Google Shape;2123;p86"/>
                <p:cNvSpPr/>
                <p:nvPr/>
              </p:nvSpPr>
              <p:spPr>
                <a:xfrm>
                  <a:off x="6997591" y="4597731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42719B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4" name="Google Shape;2124;p86"/>
                <p:cNvSpPr/>
                <p:nvPr/>
              </p:nvSpPr>
              <p:spPr>
                <a:xfrm>
                  <a:off x="6997591" y="2942324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25" name="Google Shape;2125;p86"/>
                <p:cNvCxnSpPr>
                  <a:stCxn id="2122" idx="0"/>
                </p:cNvCxnSpPr>
                <p:nvPr/>
              </p:nvCxnSpPr>
              <p:spPr>
                <a:xfrm rot="10800000">
                  <a:off x="7540998" y="5585638"/>
                  <a:ext cx="0" cy="6675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26" name="Google Shape;2126;p86"/>
                <p:cNvCxnSpPr/>
                <p:nvPr/>
              </p:nvCxnSpPr>
              <p:spPr>
                <a:xfrm rot="10800000">
                  <a:off x="7540998" y="3930337"/>
                  <a:ext cx="0" cy="667394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</p:cxnSp>
          </p:grpSp>
          <p:grpSp>
            <p:nvGrpSpPr>
              <p:cNvPr id="2127" name="Google Shape;2127;p86"/>
              <p:cNvGrpSpPr/>
              <p:nvPr/>
            </p:nvGrpSpPr>
            <p:grpSpPr>
              <a:xfrm>
                <a:off x="8352147" y="3113299"/>
                <a:ext cx="1086814" cy="4298827"/>
                <a:chOff x="6997591" y="2942324"/>
                <a:chExt cx="1086814" cy="4298827"/>
              </a:xfrm>
            </p:grpSpPr>
            <p:sp>
              <p:nvSpPr>
                <p:cNvPr id="2128" name="Google Shape;2128;p86"/>
                <p:cNvSpPr/>
                <p:nvPr/>
              </p:nvSpPr>
              <p:spPr>
                <a:xfrm>
                  <a:off x="6997591" y="6253138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9" name="Google Shape;2129;p86"/>
                <p:cNvSpPr/>
                <p:nvPr/>
              </p:nvSpPr>
              <p:spPr>
                <a:xfrm>
                  <a:off x="6997591" y="4597731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42719B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86"/>
                <p:cNvSpPr/>
                <p:nvPr/>
              </p:nvSpPr>
              <p:spPr>
                <a:xfrm>
                  <a:off x="6997591" y="2942324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31" name="Google Shape;2131;p86"/>
                <p:cNvCxnSpPr>
                  <a:stCxn id="2128" idx="0"/>
                </p:cNvCxnSpPr>
                <p:nvPr/>
              </p:nvCxnSpPr>
              <p:spPr>
                <a:xfrm rot="10800000">
                  <a:off x="7540998" y="5585638"/>
                  <a:ext cx="0" cy="6675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32" name="Google Shape;2132;p86"/>
                <p:cNvCxnSpPr/>
                <p:nvPr/>
              </p:nvCxnSpPr>
              <p:spPr>
                <a:xfrm rot="10800000">
                  <a:off x="7540998" y="3930337"/>
                  <a:ext cx="0" cy="667394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</p:cxnSp>
          </p:grpSp>
          <p:grpSp>
            <p:nvGrpSpPr>
              <p:cNvPr id="2133" name="Google Shape;2133;p86"/>
              <p:cNvGrpSpPr/>
              <p:nvPr/>
            </p:nvGrpSpPr>
            <p:grpSpPr>
              <a:xfrm>
                <a:off x="10153587" y="3113299"/>
                <a:ext cx="1086814" cy="4298827"/>
                <a:chOff x="6997591" y="2942324"/>
                <a:chExt cx="1086814" cy="4298827"/>
              </a:xfrm>
            </p:grpSpPr>
            <p:sp>
              <p:nvSpPr>
                <p:cNvPr id="2134" name="Google Shape;2134;p86"/>
                <p:cNvSpPr/>
                <p:nvPr/>
              </p:nvSpPr>
              <p:spPr>
                <a:xfrm>
                  <a:off x="6997591" y="6253138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5" name="Google Shape;2135;p86"/>
                <p:cNvSpPr/>
                <p:nvPr/>
              </p:nvSpPr>
              <p:spPr>
                <a:xfrm>
                  <a:off x="6997591" y="4597731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42719B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6" name="Google Shape;2136;p86"/>
                <p:cNvSpPr/>
                <p:nvPr/>
              </p:nvSpPr>
              <p:spPr>
                <a:xfrm>
                  <a:off x="6997591" y="2942324"/>
                  <a:ext cx="1086814" cy="988013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37" name="Google Shape;2137;p86"/>
                <p:cNvCxnSpPr>
                  <a:stCxn id="2134" idx="0"/>
                </p:cNvCxnSpPr>
                <p:nvPr/>
              </p:nvCxnSpPr>
              <p:spPr>
                <a:xfrm rot="10800000">
                  <a:off x="7540998" y="5585638"/>
                  <a:ext cx="0" cy="6675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</p:cxnSp>
            <p:cxnSp>
              <p:nvCxnSpPr>
                <p:cNvPr id="2138" name="Google Shape;2138;p86"/>
                <p:cNvCxnSpPr/>
                <p:nvPr/>
              </p:nvCxnSpPr>
              <p:spPr>
                <a:xfrm rot="10800000">
                  <a:off x="7540998" y="3930337"/>
                  <a:ext cx="0" cy="667394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triangle" w="med" len="med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</p:cxnSp>
          </p:grpSp>
          <p:cxnSp>
            <p:nvCxnSpPr>
              <p:cNvPr id="2139" name="Google Shape;2139;p86"/>
              <p:cNvCxnSpPr/>
              <p:nvPr/>
            </p:nvCxnSpPr>
            <p:spPr>
              <a:xfrm rot="10800000">
                <a:off x="7995281" y="4918335"/>
                <a:ext cx="0" cy="667394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40" name="Google Shape;2140;p86"/>
              <p:cNvCxnSpPr/>
              <p:nvPr/>
            </p:nvCxnSpPr>
            <p:spPr>
              <a:xfrm rot="10800000">
                <a:off x="9819890" y="4918335"/>
                <a:ext cx="0" cy="667394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41" name="Google Shape;2141;p86"/>
              <p:cNvCxnSpPr/>
              <p:nvPr/>
            </p:nvCxnSpPr>
            <p:spPr>
              <a:xfrm rot="10800000">
                <a:off x="11574098" y="4918335"/>
                <a:ext cx="0" cy="667394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42" name="Google Shape;2142;p86"/>
              <p:cNvCxnSpPr/>
              <p:nvPr/>
            </p:nvCxnSpPr>
            <p:spPr>
              <a:xfrm rot="10800000">
                <a:off x="13041047" y="4918334"/>
                <a:ext cx="0" cy="667394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triangle" w="med" len="med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</p:cxnSp>
          <p:cxnSp>
            <p:nvCxnSpPr>
              <p:cNvPr id="2143" name="Google Shape;2143;p86"/>
              <p:cNvCxnSpPr/>
              <p:nvPr/>
            </p:nvCxnSpPr>
            <p:spPr>
              <a:xfrm>
                <a:off x="12039274" y="5237523"/>
                <a:ext cx="58153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2144" name="Google Shape;2144;p86"/>
            <p:cNvSpPr/>
            <p:nvPr/>
          </p:nvSpPr>
          <p:spPr>
            <a:xfrm>
              <a:off x="1658947" y="6185267"/>
              <a:ext cx="881972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Input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86"/>
            <p:cNvSpPr/>
            <p:nvPr/>
          </p:nvSpPr>
          <p:spPr>
            <a:xfrm>
              <a:off x="1538722" y="2787729"/>
              <a:ext cx="1122423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86"/>
            <p:cNvSpPr/>
            <p:nvPr/>
          </p:nvSpPr>
          <p:spPr>
            <a:xfrm>
              <a:off x="809083" y="4317221"/>
              <a:ext cx="1696298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 LSTM units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86"/>
            <p:cNvSpPr/>
            <p:nvPr/>
          </p:nvSpPr>
          <p:spPr>
            <a:xfrm>
              <a:off x="4710539" y="4316111"/>
              <a:ext cx="1029505" cy="721022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rgbClr val="4472C4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87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Role of Memory</a:t>
            </a:r>
            <a:endParaRPr/>
          </a:p>
        </p:txBody>
      </p:sp>
      <p:pic>
        <p:nvPicPr>
          <p:cNvPr id="2154" name="Google Shape;2154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1955" y="665849"/>
            <a:ext cx="481818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87"/>
          <p:cNvSpPr/>
          <p:nvPr/>
        </p:nvSpPr>
        <p:spPr>
          <a:xfrm>
            <a:off x="3467741" y="1115450"/>
            <a:ext cx="941155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LSTMs have memory and take the order of observations into account.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p87"/>
          <p:cNvSpPr/>
          <p:nvPr/>
        </p:nvSpPr>
        <p:spPr>
          <a:xfrm>
            <a:off x="2161713" y="7502206"/>
            <a:ext cx="1245299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LSTMs need to remember the past to predict the future.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Therefore, LSTMs learn any temporal dependence between observations.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57" name="Google Shape;2157;p87"/>
          <p:cNvGrpSpPr/>
          <p:nvPr/>
        </p:nvGrpSpPr>
        <p:grpSpPr>
          <a:xfrm>
            <a:off x="3183828" y="3407839"/>
            <a:ext cx="9979375" cy="1861114"/>
            <a:chOff x="3467741" y="3420701"/>
            <a:chExt cx="9072159" cy="1691922"/>
          </a:xfrm>
        </p:grpSpPr>
        <p:sp>
          <p:nvSpPr>
            <p:cNvPr id="2158" name="Google Shape;2158;p87"/>
            <p:cNvSpPr/>
            <p:nvPr/>
          </p:nvSpPr>
          <p:spPr>
            <a:xfrm>
              <a:off x="3467741" y="3928673"/>
              <a:ext cx="1687067" cy="11790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1C3FF"/>
            </a:solidFill>
            <a:ln w="57150" cap="flat" cmpd="sng">
              <a:solidFill>
                <a:srgbClr val="F285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87"/>
            <p:cNvSpPr/>
            <p:nvPr/>
          </p:nvSpPr>
          <p:spPr>
            <a:xfrm rot="5400000">
              <a:off x="5411603" y="3674687"/>
              <a:ext cx="1687067" cy="11790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1C3FF"/>
            </a:solidFill>
            <a:ln w="57150" cap="flat" cmpd="sng">
              <a:solidFill>
                <a:srgbClr val="F285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87"/>
            <p:cNvSpPr/>
            <p:nvPr/>
          </p:nvSpPr>
          <p:spPr>
            <a:xfrm rot="10800000">
              <a:off x="7355465" y="3933528"/>
              <a:ext cx="1687067" cy="11790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1C3FF"/>
            </a:solidFill>
            <a:ln w="57150" cap="flat" cmpd="sng">
              <a:solidFill>
                <a:srgbClr val="F285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87"/>
            <p:cNvSpPr/>
            <p:nvPr/>
          </p:nvSpPr>
          <p:spPr>
            <a:xfrm rot="-5400000">
              <a:off x="9299328" y="3679542"/>
              <a:ext cx="1687067" cy="117909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1C3FF"/>
            </a:solidFill>
            <a:ln w="57150" cap="flat" cmpd="sng">
              <a:solidFill>
                <a:srgbClr val="F285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2" name="Google Shape;2162;p8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27265" y="3695133"/>
              <a:ext cx="1412635" cy="14126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3" name="Google Shape;2163;p87"/>
          <p:cNvSpPr/>
          <p:nvPr/>
        </p:nvSpPr>
        <p:spPr>
          <a:xfrm>
            <a:off x="6749256" y="5733908"/>
            <a:ext cx="275748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comes next?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88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Role of Context</a:t>
            </a:r>
            <a:endParaRPr/>
          </a:p>
        </p:txBody>
      </p:sp>
      <p:pic>
        <p:nvPicPr>
          <p:cNvPr id="2170" name="Google Shape;2170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1955" y="665849"/>
            <a:ext cx="4818185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1" name="Google Shape;2171;p88"/>
          <p:cNvGrpSpPr/>
          <p:nvPr/>
        </p:nvGrpSpPr>
        <p:grpSpPr>
          <a:xfrm>
            <a:off x="3104147" y="2184742"/>
            <a:ext cx="10587790" cy="1731724"/>
            <a:chOff x="3104147" y="2184742"/>
            <a:chExt cx="10587790" cy="1731724"/>
          </a:xfrm>
        </p:grpSpPr>
        <p:sp>
          <p:nvSpPr>
            <p:cNvPr id="2172" name="Google Shape;2172;p88"/>
            <p:cNvSpPr/>
            <p:nvPr/>
          </p:nvSpPr>
          <p:spPr>
            <a:xfrm>
              <a:off x="3104147" y="2809561"/>
              <a:ext cx="10587790" cy="1106905"/>
            </a:xfrm>
            <a:prstGeom prst="rect">
              <a:avLst/>
            </a:prstGeom>
            <a:noFill/>
            <a:ln w="25400" cap="flat" cmpd="sng">
              <a:solidFill>
                <a:srgbClr val="01C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88"/>
            <p:cNvSpPr/>
            <p:nvPr/>
          </p:nvSpPr>
          <p:spPr>
            <a:xfrm>
              <a:off x="3104147" y="2184742"/>
              <a:ext cx="3710956" cy="624819"/>
            </a:xfrm>
            <a:prstGeom prst="rect">
              <a:avLst/>
            </a:prstGeom>
            <a:solidFill>
              <a:srgbClr val="01C3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Context Not Required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4" name="Google Shape;2174;p88"/>
          <p:cNvGrpSpPr/>
          <p:nvPr/>
        </p:nvGrpSpPr>
        <p:grpSpPr>
          <a:xfrm>
            <a:off x="3104147" y="5683172"/>
            <a:ext cx="10587790" cy="1731724"/>
            <a:chOff x="3104147" y="2184742"/>
            <a:chExt cx="10587790" cy="1731724"/>
          </a:xfrm>
        </p:grpSpPr>
        <p:sp>
          <p:nvSpPr>
            <p:cNvPr id="2175" name="Google Shape;2175;p88"/>
            <p:cNvSpPr/>
            <p:nvPr/>
          </p:nvSpPr>
          <p:spPr>
            <a:xfrm>
              <a:off x="3104147" y="2809561"/>
              <a:ext cx="10587790" cy="1106905"/>
            </a:xfrm>
            <a:prstGeom prst="rect">
              <a:avLst/>
            </a:prstGeom>
            <a:noFill/>
            <a:ln w="25400" cap="flat" cmpd="sng">
              <a:solidFill>
                <a:srgbClr val="FF89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88"/>
            <p:cNvSpPr/>
            <p:nvPr/>
          </p:nvSpPr>
          <p:spPr>
            <a:xfrm>
              <a:off x="3104147" y="2184742"/>
              <a:ext cx="3710956" cy="624819"/>
            </a:xfrm>
            <a:prstGeom prst="rect">
              <a:avLst/>
            </a:prstGeom>
            <a:solidFill>
              <a:srgbClr val="FF8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Context Required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7" name="Google Shape;2177;p88"/>
          <p:cNvSpPr txBox="1"/>
          <p:nvPr/>
        </p:nvSpPr>
        <p:spPr>
          <a:xfrm>
            <a:off x="4338051" y="3234148"/>
            <a:ext cx="757989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largest living land animal is </a:t>
            </a:r>
            <a:r>
              <a:rPr lang="en-US" sz="2200" b="0" i="1" u="sng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elephant</a:t>
            </a: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8" name="Google Shape;2178;p88"/>
          <p:cNvSpPr txBox="1"/>
          <p:nvPr/>
        </p:nvSpPr>
        <p:spPr>
          <a:xfrm>
            <a:off x="4338050" y="4229443"/>
            <a:ext cx="98351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obvious the next word is going to be elephant.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9" name="Google Shape;2179;p88"/>
          <p:cNvSpPr txBox="1"/>
          <p:nvPr/>
        </p:nvSpPr>
        <p:spPr>
          <a:xfrm>
            <a:off x="4338050" y="6743814"/>
            <a:ext cx="757989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 grew up in Germany. I speak fluent </a:t>
            </a:r>
            <a:r>
              <a:rPr lang="en-US" sz="2200" b="0" i="1" u="sng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German</a:t>
            </a:r>
            <a:r>
              <a:rPr lang="en-US" sz="2200" b="0" i="1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0" name="Google Shape;2180;p88"/>
          <p:cNvSpPr txBox="1"/>
          <p:nvPr/>
        </p:nvSpPr>
        <p:spPr>
          <a:xfrm>
            <a:off x="4338050" y="7740208"/>
            <a:ext cx="98351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Context is required to predict the language.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8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LSTM Unit</a:t>
            </a:r>
            <a:endParaRPr/>
          </a:p>
        </p:txBody>
      </p:sp>
      <p:pic>
        <p:nvPicPr>
          <p:cNvPr id="2187" name="Google Shape;218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253" y="665849"/>
            <a:ext cx="29917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89"/>
          <p:cNvSpPr/>
          <p:nvPr/>
        </p:nvSpPr>
        <p:spPr>
          <a:xfrm>
            <a:off x="2771453" y="1036693"/>
            <a:ext cx="117278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LSTM unit is composed of a cell and three gates which control the flow of information.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89"/>
          <p:cNvSpPr/>
          <p:nvPr/>
        </p:nvSpPr>
        <p:spPr>
          <a:xfrm>
            <a:off x="7354325" y="6588965"/>
            <a:ext cx="152157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LSTM Cell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0" name="Google Shape;2190;p89" descr="_images/lstm_memorycel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6685" y="2309932"/>
            <a:ext cx="9048442" cy="400162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/>
              <a:t>Father of AI</a:t>
            </a:r>
            <a:endParaRPr/>
          </a:p>
        </p:txBody>
      </p:sp>
      <p:sp>
        <p:nvSpPr>
          <p:cNvPr id="504" name="Google Shape;504;p9"/>
          <p:cNvSpPr txBox="1">
            <a:spLocks noGrp="1"/>
          </p:cNvSpPr>
          <p:nvPr>
            <p:ph type="body" idx="2"/>
          </p:nvPr>
        </p:nvSpPr>
        <p:spPr>
          <a:xfrm>
            <a:off x="590938" y="1120361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In 1955, John McCarthy coined the term “</a:t>
            </a:r>
            <a:r>
              <a:rPr lang="en-US" sz="2200" b="1"/>
              <a:t>Artificial Intelligence</a:t>
            </a:r>
            <a:r>
              <a:rPr lang="en-US" sz="2200"/>
              <a:t>” in a conference at Dartmouth. </a:t>
            </a:r>
            <a:endParaRPr/>
          </a:p>
        </p:txBody>
      </p:sp>
      <p:pic>
        <p:nvPicPr>
          <p:cNvPr id="505" name="Google Shape;50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8623" y="665849"/>
            <a:ext cx="340484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9"/>
          <p:cNvSpPr txBox="1"/>
          <p:nvPr/>
        </p:nvSpPr>
        <p:spPr>
          <a:xfrm>
            <a:off x="590938" y="7464839"/>
            <a:ext cx="1534574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He was very influential in the early development of AI and also helped develop the Lisp programming language.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4901" y="2072271"/>
            <a:ext cx="3295650" cy="47625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90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LSTM Applications: Sentiment Analysis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91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Sentiment Analysis</a:t>
            </a:r>
            <a:endParaRPr/>
          </a:p>
        </p:txBody>
      </p:sp>
      <p:pic>
        <p:nvPicPr>
          <p:cNvPr id="2202" name="Google Shape;2202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4545" y="665849"/>
            <a:ext cx="641300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91"/>
          <p:cNvSpPr/>
          <p:nvPr/>
        </p:nvSpPr>
        <p:spPr>
          <a:xfrm>
            <a:off x="3054334" y="1031609"/>
            <a:ext cx="1014732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Sentiment analysis involves using computers to understand opinions about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 subject from a given piece of text.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4" name="Google Shape;2204;p91"/>
          <p:cNvGrpSpPr/>
          <p:nvPr/>
        </p:nvGrpSpPr>
        <p:grpSpPr>
          <a:xfrm>
            <a:off x="5878462" y="2265987"/>
            <a:ext cx="4420838" cy="4517881"/>
            <a:chOff x="409070" y="2069333"/>
            <a:chExt cx="4927643" cy="5035811"/>
          </a:xfrm>
        </p:grpSpPr>
        <p:pic>
          <p:nvPicPr>
            <p:cNvPr id="2205" name="Google Shape;2205;p91"/>
            <p:cNvPicPr preferRelativeResize="0"/>
            <p:nvPr/>
          </p:nvPicPr>
          <p:blipFill rotWithShape="1">
            <a:blip r:embed="rId4">
              <a:alphaModFix/>
            </a:blip>
            <a:srcRect l="9993" t="18900" r="64642" b="15411"/>
            <a:stretch/>
          </p:blipFill>
          <p:spPr>
            <a:xfrm>
              <a:off x="1272131" y="4170819"/>
              <a:ext cx="1686202" cy="2502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6" name="Google Shape;2206;p91"/>
            <p:cNvPicPr preferRelativeResize="0"/>
            <p:nvPr/>
          </p:nvPicPr>
          <p:blipFill rotWithShape="1">
            <a:blip r:embed="rId4">
              <a:alphaModFix/>
            </a:blip>
            <a:srcRect l="38606" t="18900" r="37998" b="15411"/>
            <a:stretch/>
          </p:blipFill>
          <p:spPr>
            <a:xfrm>
              <a:off x="3323150" y="4170818"/>
              <a:ext cx="1555252" cy="2502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7" name="Google Shape;2207;p91"/>
            <p:cNvPicPr preferRelativeResize="0"/>
            <p:nvPr/>
          </p:nvPicPr>
          <p:blipFill rotWithShape="1">
            <a:blip r:embed="rId4">
              <a:alphaModFix/>
            </a:blip>
            <a:srcRect l="67243" t="18900" r="8665" b="15411"/>
            <a:stretch/>
          </p:blipFill>
          <p:spPr>
            <a:xfrm>
              <a:off x="1995209" y="2069333"/>
              <a:ext cx="1601754" cy="2502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8" name="Google Shape;2208;p91"/>
            <p:cNvSpPr/>
            <p:nvPr/>
          </p:nvSpPr>
          <p:spPr>
            <a:xfrm>
              <a:off x="409070" y="2177501"/>
              <a:ext cx="4927643" cy="4927643"/>
            </a:xfrm>
            <a:prstGeom prst="ellipse">
              <a:avLst/>
            </a:prstGeom>
            <a:noFill/>
            <a:ln w="28575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9" name="Google Shape;2209;p91"/>
          <p:cNvSpPr/>
          <p:nvPr/>
        </p:nvSpPr>
        <p:spPr>
          <a:xfrm>
            <a:off x="1365105" y="7944524"/>
            <a:ext cx="1421735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Sentiment analysis has become a key tool for making sense of huge amounts of data generated every day.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92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LSTM Architecture for Sentiment Analysis</a:t>
            </a:r>
            <a:endParaRPr/>
          </a:p>
        </p:txBody>
      </p:sp>
      <p:pic>
        <p:nvPicPr>
          <p:cNvPr id="2216" name="Google Shape;2216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252" y="665849"/>
            <a:ext cx="12129591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7" name="Google Shape;2217;p92"/>
          <p:cNvGrpSpPr/>
          <p:nvPr/>
        </p:nvGrpSpPr>
        <p:grpSpPr>
          <a:xfrm>
            <a:off x="3583172" y="1310467"/>
            <a:ext cx="11507704" cy="7065493"/>
            <a:chOff x="3526022" y="1310467"/>
            <a:chExt cx="11507704" cy="7065493"/>
          </a:xfrm>
        </p:grpSpPr>
        <p:cxnSp>
          <p:nvCxnSpPr>
            <p:cNvPr id="2218" name="Google Shape;2218;p92"/>
            <p:cNvCxnSpPr/>
            <p:nvPr/>
          </p:nvCxnSpPr>
          <p:spPr>
            <a:xfrm rot="10800000">
              <a:off x="11762684" y="1936109"/>
              <a:ext cx="0" cy="831927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219" name="Google Shape;2219;p92"/>
            <p:cNvGrpSpPr/>
            <p:nvPr/>
          </p:nvGrpSpPr>
          <p:grpSpPr>
            <a:xfrm>
              <a:off x="3636878" y="7016154"/>
              <a:ext cx="8982242" cy="625642"/>
              <a:chOff x="3751179" y="5006980"/>
              <a:chExt cx="8982242" cy="625642"/>
            </a:xfrm>
          </p:grpSpPr>
          <p:sp>
            <p:nvSpPr>
              <p:cNvPr id="2220" name="Google Shape;2220;p92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92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92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92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4" name="Google Shape;2224;p92"/>
            <p:cNvGrpSpPr/>
            <p:nvPr/>
          </p:nvGrpSpPr>
          <p:grpSpPr>
            <a:xfrm>
              <a:off x="3599926" y="5558585"/>
              <a:ext cx="8982242" cy="625642"/>
              <a:chOff x="3751179" y="5006980"/>
              <a:chExt cx="8982242" cy="625642"/>
            </a:xfrm>
          </p:grpSpPr>
          <p:sp>
            <p:nvSpPr>
              <p:cNvPr id="2225" name="Google Shape;2225;p92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92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92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92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9" name="Google Shape;2229;p92"/>
            <p:cNvGrpSpPr/>
            <p:nvPr/>
          </p:nvGrpSpPr>
          <p:grpSpPr>
            <a:xfrm>
              <a:off x="3562974" y="4101016"/>
              <a:ext cx="8982242" cy="625642"/>
              <a:chOff x="3751179" y="5006980"/>
              <a:chExt cx="8982242" cy="625642"/>
            </a:xfrm>
          </p:grpSpPr>
          <p:sp>
            <p:nvSpPr>
              <p:cNvPr id="2230" name="Google Shape;2230;p92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92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92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92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4" name="Google Shape;2234;p92"/>
            <p:cNvGrpSpPr/>
            <p:nvPr/>
          </p:nvGrpSpPr>
          <p:grpSpPr>
            <a:xfrm>
              <a:off x="3526022" y="2643447"/>
              <a:ext cx="8982242" cy="625642"/>
              <a:chOff x="3751179" y="5006980"/>
              <a:chExt cx="8982242" cy="625642"/>
            </a:xfrm>
          </p:grpSpPr>
          <p:sp>
            <p:nvSpPr>
              <p:cNvPr id="2235" name="Google Shape;2235;p92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92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92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92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39" name="Google Shape;2239;p92"/>
            <p:cNvSpPr/>
            <p:nvPr/>
          </p:nvSpPr>
          <p:spPr>
            <a:xfrm>
              <a:off x="10818494" y="1310467"/>
              <a:ext cx="1638968" cy="625642"/>
            </a:xfrm>
            <a:prstGeom prst="roundRect">
              <a:avLst>
                <a:gd name="adj" fmla="val 12821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Output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92"/>
            <p:cNvSpPr txBox="1"/>
            <p:nvPr/>
          </p:nvSpPr>
          <p:spPr>
            <a:xfrm>
              <a:off x="13251741" y="1413609"/>
              <a:ext cx="1781985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Probability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41" name="Google Shape;2241;p92"/>
            <p:cNvGrpSpPr/>
            <p:nvPr/>
          </p:nvGrpSpPr>
          <p:grpSpPr>
            <a:xfrm>
              <a:off x="4456362" y="6184225"/>
              <a:ext cx="7343274" cy="831929"/>
              <a:chOff x="4456362" y="6184225"/>
              <a:chExt cx="7343274" cy="831929"/>
            </a:xfrm>
          </p:grpSpPr>
          <p:cxnSp>
            <p:nvCxnSpPr>
              <p:cNvPr id="2242" name="Google Shape;2242;p92"/>
              <p:cNvCxnSpPr>
                <a:stCxn id="2220" idx="0"/>
              </p:cNvCxnSpPr>
              <p:nvPr/>
            </p:nvCxnSpPr>
            <p:spPr>
              <a:xfrm rot="10800000">
                <a:off x="4456362" y="6184254"/>
                <a:ext cx="0" cy="831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43" name="Google Shape;2243;p92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44" name="Google Shape;2244;p92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45" name="Google Shape;2245;p92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246" name="Google Shape;2246;p92"/>
            <p:cNvGrpSpPr/>
            <p:nvPr/>
          </p:nvGrpSpPr>
          <p:grpSpPr>
            <a:xfrm>
              <a:off x="4457813" y="4708415"/>
              <a:ext cx="7343274" cy="831929"/>
              <a:chOff x="4456362" y="6184225"/>
              <a:chExt cx="7343274" cy="831929"/>
            </a:xfrm>
          </p:grpSpPr>
          <p:cxnSp>
            <p:nvCxnSpPr>
              <p:cNvPr id="2247" name="Google Shape;2247;p92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48" name="Google Shape;2248;p92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49" name="Google Shape;2249;p92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50" name="Google Shape;2250;p92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251" name="Google Shape;2251;p92"/>
            <p:cNvGrpSpPr/>
            <p:nvPr/>
          </p:nvGrpSpPr>
          <p:grpSpPr>
            <a:xfrm>
              <a:off x="4456362" y="3243465"/>
              <a:ext cx="7343274" cy="831929"/>
              <a:chOff x="4456362" y="6184225"/>
              <a:chExt cx="7343274" cy="831929"/>
            </a:xfrm>
          </p:grpSpPr>
          <p:cxnSp>
            <p:nvCxnSpPr>
              <p:cNvPr id="2252" name="Google Shape;2252;p92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53" name="Google Shape;2253;p92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54" name="Google Shape;2254;p92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255" name="Google Shape;2255;p92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2256" name="Google Shape;2256;p92"/>
            <p:cNvCxnSpPr>
              <a:endCxn id="2231" idx="1"/>
            </p:cNvCxnSpPr>
            <p:nvPr/>
          </p:nvCxnSpPr>
          <p:spPr>
            <a:xfrm>
              <a:off x="5193532" y="4410537"/>
              <a:ext cx="817200" cy="330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57" name="Google Shape;2257;p92"/>
            <p:cNvCxnSpPr/>
            <p:nvPr/>
          </p:nvCxnSpPr>
          <p:spPr>
            <a:xfrm>
              <a:off x="7654203" y="4394589"/>
              <a:ext cx="817176" cy="3328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258" name="Google Shape;2258;p92"/>
            <p:cNvCxnSpPr/>
            <p:nvPr/>
          </p:nvCxnSpPr>
          <p:spPr>
            <a:xfrm>
              <a:off x="10101570" y="4407181"/>
              <a:ext cx="817176" cy="3328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259" name="Google Shape;2259;p92"/>
            <p:cNvGrpSpPr/>
            <p:nvPr/>
          </p:nvGrpSpPr>
          <p:grpSpPr>
            <a:xfrm>
              <a:off x="4185463" y="7945073"/>
              <a:ext cx="8935457" cy="430887"/>
              <a:chOff x="4185463" y="7945073"/>
              <a:chExt cx="8935457" cy="430887"/>
            </a:xfrm>
          </p:grpSpPr>
          <p:sp>
            <p:nvSpPr>
              <p:cNvPr id="2260" name="Google Shape;2260;p92"/>
              <p:cNvSpPr txBox="1"/>
              <p:nvPr/>
            </p:nvSpPr>
            <p:spPr>
              <a:xfrm>
                <a:off x="6467365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food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92"/>
              <p:cNvSpPr txBox="1"/>
              <p:nvPr/>
            </p:nvSpPr>
            <p:spPr>
              <a:xfrm>
                <a:off x="8980250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92"/>
              <p:cNvSpPr txBox="1"/>
              <p:nvPr/>
            </p:nvSpPr>
            <p:spPr>
              <a:xfrm>
                <a:off x="11099223" y="7945073"/>
                <a:ext cx="2021697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awesome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92"/>
              <p:cNvSpPr txBox="1"/>
              <p:nvPr/>
            </p:nvSpPr>
            <p:spPr>
              <a:xfrm>
                <a:off x="4185463" y="7945073"/>
                <a:ext cx="9144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64" name="Google Shape;2264;p92"/>
            <p:cNvSpPr txBox="1"/>
            <p:nvPr/>
          </p:nvSpPr>
          <p:spPr>
            <a:xfrm>
              <a:off x="13251741" y="7299504"/>
              <a:ext cx="15524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Tokenize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93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Step 1: Tokenization</a:t>
            </a:r>
            <a:endParaRPr/>
          </a:p>
        </p:txBody>
      </p:sp>
      <p:pic>
        <p:nvPicPr>
          <p:cNvPr id="2271" name="Google Shape;2271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848" y="665849"/>
            <a:ext cx="6224398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2" name="Google Shape;2272;p93"/>
          <p:cNvGrpSpPr/>
          <p:nvPr/>
        </p:nvGrpSpPr>
        <p:grpSpPr>
          <a:xfrm>
            <a:off x="3568699" y="3892097"/>
            <a:ext cx="11167297" cy="1359806"/>
            <a:chOff x="3636878" y="7016154"/>
            <a:chExt cx="11167297" cy="1359806"/>
          </a:xfrm>
        </p:grpSpPr>
        <p:grpSp>
          <p:nvGrpSpPr>
            <p:cNvPr id="2273" name="Google Shape;2273;p93"/>
            <p:cNvGrpSpPr/>
            <p:nvPr/>
          </p:nvGrpSpPr>
          <p:grpSpPr>
            <a:xfrm>
              <a:off x="3636878" y="7016154"/>
              <a:ext cx="8982242" cy="625642"/>
              <a:chOff x="3751179" y="5006980"/>
              <a:chExt cx="8982242" cy="625642"/>
            </a:xfrm>
          </p:grpSpPr>
          <p:sp>
            <p:nvSpPr>
              <p:cNvPr id="2274" name="Google Shape;2274;p93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93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93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93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8" name="Google Shape;2278;p93"/>
            <p:cNvGrpSpPr/>
            <p:nvPr/>
          </p:nvGrpSpPr>
          <p:grpSpPr>
            <a:xfrm>
              <a:off x="4185463" y="7945073"/>
              <a:ext cx="8935457" cy="430887"/>
              <a:chOff x="4185463" y="7945073"/>
              <a:chExt cx="8935457" cy="430887"/>
            </a:xfrm>
          </p:grpSpPr>
          <p:sp>
            <p:nvSpPr>
              <p:cNvPr id="2279" name="Google Shape;2279;p93"/>
              <p:cNvSpPr txBox="1"/>
              <p:nvPr/>
            </p:nvSpPr>
            <p:spPr>
              <a:xfrm>
                <a:off x="6467365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food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93"/>
              <p:cNvSpPr txBox="1"/>
              <p:nvPr/>
            </p:nvSpPr>
            <p:spPr>
              <a:xfrm>
                <a:off x="8980250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93"/>
              <p:cNvSpPr txBox="1"/>
              <p:nvPr/>
            </p:nvSpPr>
            <p:spPr>
              <a:xfrm>
                <a:off x="11099223" y="7945073"/>
                <a:ext cx="2021697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awesome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93"/>
              <p:cNvSpPr txBox="1"/>
              <p:nvPr/>
            </p:nvSpPr>
            <p:spPr>
              <a:xfrm>
                <a:off x="4185463" y="7945073"/>
                <a:ext cx="9144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3" name="Google Shape;2283;p93"/>
            <p:cNvSpPr txBox="1"/>
            <p:nvPr/>
          </p:nvSpPr>
          <p:spPr>
            <a:xfrm>
              <a:off x="13251741" y="7299504"/>
              <a:ext cx="15524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Tokenize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4" name="Google Shape;2284;p93"/>
          <p:cNvSpPr/>
          <p:nvPr/>
        </p:nvSpPr>
        <p:spPr>
          <a:xfrm>
            <a:off x="-197184" y="1051623"/>
            <a:ext cx="1625599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Tokenization consists of splitting the text into smallest meaningful units and </a:t>
            </a:r>
            <a:b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converting them into tokens (integers).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94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Step 2: Embedding</a:t>
            </a:r>
            <a:endParaRPr/>
          </a:p>
        </p:txBody>
      </p:sp>
      <p:pic>
        <p:nvPicPr>
          <p:cNvPr id="2291" name="Google Shape;2291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848" y="665849"/>
            <a:ext cx="622439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94"/>
          <p:cNvSpPr/>
          <p:nvPr/>
        </p:nvSpPr>
        <p:spPr>
          <a:xfrm>
            <a:off x="3044658" y="7399983"/>
            <a:ext cx="1395930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sequence of words encode lots of information that are useful to predict sentiment.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3" name="Google Shape;2293;p94"/>
          <p:cNvSpPr/>
          <p:nvPr/>
        </p:nvSpPr>
        <p:spPr>
          <a:xfrm>
            <a:off x="3044658" y="1097685"/>
            <a:ext cx="1109244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embedding layer converts word tokens into embedding vectors of specific size.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4" name="Google Shape;2294;p94"/>
          <p:cNvGrpSpPr/>
          <p:nvPr/>
        </p:nvGrpSpPr>
        <p:grpSpPr>
          <a:xfrm>
            <a:off x="3662185" y="3530394"/>
            <a:ext cx="9019194" cy="2083211"/>
            <a:chOff x="3599926" y="5558585"/>
            <a:chExt cx="9019194" cy="2083211"/>
          </a:xfrm>
        </p:grpSpPr>
        <p:grpSp>
          <p:nvGrpSpPr>
            <p:cNvPr id="2295" name="Google Shape;2295;p94"/>
            <p:cNvGrpSpPr/>
            <p:nvPr/>
          </p:nvGrpSpPr>
          <p:grpSpPr>
            <a:xfrm>
              <a:off x="3636878" y="7016154"/>
              <a:ext cx="8982242" cy="625642"/>
              <a:chOff x="3751179" y="5006980"/>
              <a:chExt cx="8982242" cy="625642"/>
            </a:xfrm>
          </p:grpSpPr>
          <p:sp>
            <p:nvSpPr>
              <p:cNvPr id="2296" name="Google Shape;2296;p94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94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94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94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0" name="Google Shape;2300;p94"/>
            <p:cNvGrpSpPr/>
            <p:nvPr/>
          </p:nvGrpSpPr>
          <p:grpSpPr>
            <a:xfrm>
              <a:off x="3599926" y="5558585"/>
              <a:ext cx="8982242" cy="625642"/>
              <a:chOff x="3751179" y="5006980"/>
              <a:chExt cx="8982242" cy="625642"/>
            </a:xfrm>
          </p:grpSpPr>
          <p:sp>
            <p:nvSpPr>
              <p:cNvPr id="2301" name="Google Shape;2301;p94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94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94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94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5" name="Google Shape;2305;p94"/>
            <p:cNvGrpSpPr/>
            <p:nvPr/>
          </p:nvGrpSpPr>
          <p:grpSpPr>
            <a:xfrm>
              <a:off x="4456362" y="6184225"/>
              <a:ext cx="7343274" cy="831929"/>
              <a:chOff x="4456362" y="6184225"/>
              <a:chExt cx="7343274" cy="831929"/>
            </a:xfrm>
          </p:grpSpPr>
          <p:cxnSp>
            <p:nvCxnSpPr>
              <p:cNvPr id="2306" name="Google Shape;2306;p94"/>
              <p:cNvCxnSpPr>
                <a:stCxn id="2296" idx="0"/>
              </p:cNvCxnSpPr>
              <p:nvPr/>
            </p:nvCxnSpPr>
            <p:spPr>
              <a:xfrm rot="10800000">
                <a:off x="4456362" y="6184254"/>
                <a:ext cx="0" cy="831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07" name="Google Shape;2307;p94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08" name="Google Shape;2308;p94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09" name="Google Shape;2309;p94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95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Step 3: LSTM</a:t>
            </a:r>
            <a:endParaRPr/>
          </a:p>
        </p:txBody>
      </p:sp>
      <p:pic>
        <p:nvPicPr>
          <p:cNvPr id="2316" name="Google Shape;2316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292" y="665849"/>
            <a:ext cx="351351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p95"/>
          <p:cNvSpPr/>
          <p:nvPr/>
        </p:nvSpPr>
        <p:spPr>
          <a:xfrm>
            <a:off x="3169639" y="1086215"/>
            <a:ext cx="103946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embedding vectors are passed on to LSTM layers in a recurrent manner.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8" name="Google Shape;2318;p95"/>
          <p:cNvGrpSpPr/>
          <p:nvPr/>
        </p:nvGrpSpPr>
        <p:grpSpPr>
          <a:xfrm>
            <a:off x="3683289" y="2633164"/>
            <a:ext cx="11241201" cy="4274944"/>
            <a:chOff x="3562974" y="4101016"/>
            <a:chExt cx="11241201" cy="4274944"/>
          </a:xfrm>
        </p:grpSpPr>
        <p:grpSp>
          <p:nvGrpSpPr>
            <p:cNvPr id="2319" name="Google Shape;2319;p95"/>
            <p:cNvGrpSpPr/>
            <p:nvPr/>
          </p:nvGrpSpPr>
          <p:grpSpPr>
            <a:xfrm>
              <a:off x="3636878" y="7016154"/>
              <a:ext cx="8982242" cy="625642"/>
              <a:chOff x="3751179" y="5006980"/>
              <a:chExt cx="8982242" cy="625642"/>
            </a:xfrm>
          </p:grpSpPr>
          <p:sp>
            <p:nvSpPr>
              <p:cNvPr id="2320" name="Google Shape;2320;p95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95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95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95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4" name="Google Shape;2324;p95"/>
            <p:cNvGrpSpPr/>
            <p:nvPr/>
          </p:nvGrpSpPr>
          <p:grpSpPr>
            <a:xfrm>
              <a:off x="3599926" y="5558585"/>
              <a:ext cx="8982242" cy="625642"/>
              <a:chOff x="3751179" y="5006980"/>
              <a:chExt cx="8982242" cy="625642"/>
            </a:xfrm>
          </p:grpSpPr>
          <p:sp>
            <p:nvSpPr>
              <p:cNvPr id="2325" name="Google Shape;2325;p95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95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95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95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9" name="Google Shape;2329;p95"/>
            <p:cNvGrpSpPr/>
            <p:nvPr/>
          </p:nvGrpSpPr>
          <p:grpSpPr>
            <a:xfrm>
              <a:off x="3562974" y="4101016"/>
              <a:ext cx="8982242" cy="625642"/>
              <a:chOff x="3751179" y="5006980"/>
              <a:chExt cx="8982242" cy="625642"/>
            </a:xfrm>
          </p:grpSpPr>
          <p:sp>
            <p:nvSpPr>
              <p:cNvPr id="2330" name="Google Shape;2330;p95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95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95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95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4" name="Google Shape;2334;p95"/>
            <p:cNvGrpSpPr/>
            <p:nvPr/>
          </p:nvGrpSpPr>
          <p:grpSpPr>
            <a:xfrm>
              <a:off x="4456362" y="6184225"/>
              <a:ext cx="7343274" cy="831929"/>
              <a:chOff x="4456362" y="6184225"/>
              <a:chExt cx="7343274" cy="831929"/>
            </a:xfrm>
          </p:grpSpPr>
          <p:cxnSp>
            <p:nvCxnSpPr>
              <p:cNvPr id="2335" name="Google Shape;2335;p95"/>
              <p:cNvCxnSpPr>
                <a:stCxn id="2320" idx="0"/>
              </p:cNvCxnSpPr>
              <p:nvPr/>
            </p:nvCxnSpPr>
            <p:spPr>
              <a:xfrm rot="10800000">
                <a:off x="4456362" y="6184254"/>
                <a:ext cx="0" cy="831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36" name="Google Shape;2336;p95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37" name="Google Shape;2337;p95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38" name="Google Shape;2338;p95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339" name="Google Shape;2339;p95"/>
            <p:cNvGrpSpPr/>
            <p:nvPr/>
          </p:nvGrpSpPr>
          <p:grpSpPr>
            <a:xfrm>
              <a:off x="4457813" y="4708415"/>
              <a:ext cx="7343274" cy="831929"/>
              <a:chOff x="4456362" y="6184225"/>
              <a:chExt cx="7343274" cy="831929"/>
            </a:xfrm>
          </p:grpSpPr>
          <p:cxnSp>
            <p:nvCxnSpPr>
              <p:cNvPr id="2340" name="Google Shape;2340;p95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41" name="Google Shape;2341;p95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42" name="Google Shape;2342;p95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43" name="Google Shape;2343;p95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2344" name="Google Shape;2344;p95"/>
            <p:cNvCxnSpPr>
              <a:endCxn id="2331" idx="1"/>
            </p:cNvCxnSpPr>
            <p:nvPr/>
          </p:nvCxnSpPr>
          <p:spPr>
            <a:xfrm>
              <a:off x="5193532" y="4410537"/>
              <a:ext cx="817200" cy="330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45" name="Google Shape;2345;p95"/>
            <p:cNvCxnSpPr/>
            <p:nvPr/>
          </p:nvCxnSpPr>
          <p:spPr>
            <a:xfrm>
              <a:off x="7654203" y="4394589"/>
              <a:ext cx="817176" cy="3328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46" name="Google Shape;2346;p95"/>
            <p:cNvCxnSpPr/>
            <p:nvPr/>
          </p:nvCxnSpPr>
          <p:spPr>
            <a:xfrm>
              <a:off x="10101570" y="4407181"/>
              <a:ext cx="817176" cy="3328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347" name="Google Shape;2347;p95"/>
            <p:cNvGrpSpPr/>
            <p:nvPr/>
          </p:nvGrpSpPr>
          <p:grpSpPr>
            <a:xfrm>
              <a:off x="4185463" y="7945073"/>
              <a:ext cx="8935457" cy="430887"/>
              <a:chOff x="4185463" y="7945073"/>
              <a:chExt cx="8935457" cy="430887"/>
            </a:xfrm>
          </p:grpSpPr>
          <p:sp>
            <p:nvSpPr>
              <p:cNvPr id="2348" name="Google Shape;2348;p95"/>
              <p:cNvSpPr txBox="1"/>
              <p:nvPr/>
            </p:nvSpPr>
            <p:spPr>
              <a:xfrm>
                <a:off x="6467365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food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95"/>
              <p:cNvSpPr txBox="1"/>
              <p:nvPr/>
            </p:nvSpPr>
            <p:spPr>
              <a:xfrm>
                <a:off x="8980250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95"/>
              <p:cNvSpPr txBox="1"/>
              <p:nvPr/>
            </p:nvSpPr>
            <p:spPr>
              <a:xfrm>
                <a:off x="11099223" y="7945073"/>
                <a:ext cx="2021697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awesome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95"/>
              <p:cNvSpPr txBox="1"/>
              <p:nvPr/>
            </p:nvSpPr>
            <p:spPr>
              <a:xfrm>
                <a:off x="4185463" y="7945073"/>
                <a:ext cx="9144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52" name="Google Shape;2352;p95"/>
            <p:cNvSpPr txBox="1"/>
            <p:nvPr/>
          </p:nvSpPr>
          <p:spPr>
            <a:xfrm>
              <a:off x="13251741" y="7299504"/>
              <a:ext cx="15524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Tokenize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3" name="Google Shape;2353;p95"/>
          <p:cNvSpPr/>
          <p:nvPr/>
        </p:nvSpPr>
        <p:spPr>
          <a:xfrm>
            <a:off x="2985798" y="7765896"/>
            <a:ext cx="1039461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layers add recurrent connections to the network to include information about the sequence of words in the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96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Step 4: Sigmoid Function</a:t>
            </a:r>
            <a:endParaRPr/>
          </a:p>
        </p:txBody>
      </p:sp>
      <p:pic>
        <p:nvPicPr>
          <p:cNvPr id="2360" name="Google Shape;2360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7628" y="665849"/>
            <a:ext cx="684683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96"/>
          <p:cNvSpPr/>
          <p:nvPr/>
        </p:nvSpPr>
        <p:spPr>
          <a:xfrm>
            <a:off x="1851900" y="1006196"/>
            <a:ext cx="1219935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sigmoid activation function outputs a binary value to classify the sentiment.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For example, positive or negative sentiment.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2" name="Google Shape;2362;p96"/>
          <p:cNvGrpSpPr/>
          <p:nvPr/>
        </p:nvGrpSpPr>
        <p:grpSpPr>
          <a:xfrm>
            <a:off x="3393574" y="2252939"/>
            <a:ext cx="11278154" cy="5732513"/>
            <a:chOff x="3393574" y="2686073"/>
            <a:chExt cx="11278154" cy="5732513"/>
          </a:xfrm>
        </p:grpSpPr>
        <p:grpSp>
          <p:nvGrpSpPr>
            <p:cNvPr id="2363" name="Google Shape;2363;p96"/>
            <p:cNvGrpSpPr/>
            <p:nvPr/>
          </p:nvGrpSpPr>
          <p:grpSpPr>
            <a:xfrm>
              <a:off x="3504430" y="7058780"/>
              <a:ext cx="8982242" cy="625642"/>
              <a:chOff x="3751179" y="5006980"/>
              <a:chExt cx="8982242" cy="625642"/>
            </a:xfrm>
          </p:grpSpPr>
          <p:sp>
            <p:nvSpPr>
              <p:cNvPr id="2364" name="Google Shape;2364;p96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122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96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96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96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01C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298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8" name="Google Shape;2368;p96"/>
            <p:cNvGrpSpPr/>
            <p:nvPr/>
          </p:nvGrpSpPr>
          <p:grpSpPr>
            <a:xfrm>
              <a:off x="3467478" y="5601211"/>
              <a:ext cx="8982242" cy="625642"/>
              <a:chOff x="3751179" y="5006980"/>
              <a:chExt cx="8982242" cy="625642"/>
            </a:xfrm>
          </p:grpSpPr>
          <p:sp>
            <p:nvSpPr>
              <p:cNvPr id="2369" name="Google Shape;2369;p96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96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96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96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896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Embed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3" name="Google Shape;2373;p96"/>
            <p:cNvGrpSpPr/>
            <p:nvPr/>
          </p:nvGrpSpPr>
          <p:grpSpPr>
            <a:xfrm>
              <a:off x="3430526" y="4143642"/>
              <a:ext cx="8982242" cy="625642"/>
              <a:chOff x="3751179" y="5006980"/>
              <a:chExt cx="8982242" cy="625642"/>
            </a:xfrm>
          </p:grpSpPr>
          <p:sp>
            <p:nvSpPr>
              <p:cNvPr id="2374" name="Google Shape;2374;p96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96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96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96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LSTM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8" name="Google Shape;2378;p96"/>
            <p:cNvGrpSpPr/>
            <p:nvPr/>
          </p:nvGrpSpPr>
          <p:grpSpPr>
            <a:xfrm>
              <a:off x="3393574" y="2686073"/>
              <a:ext cx="8982242" cy="625642"/>
              <a:chOff x="3751179" y="5006980"/>
              <a:chExt cx="8982242" cy="625642"/>
            </a:xfrm>
          </p:grpSpPr>
          <p:sp>
            <p:nvSpPr>
              <p:cNvPr id="2379" name="Google Shape;2379;p96"/>
              <p:cNvSpPr/>
              <p:nvPr/>
            </p:nvSpPr>
            <p:spPr>
              <a:xfrm>
                <a:off x="3751179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96"/>
              <p:cNvSpPr/>
              <p:nvPr/>
            </p:nvSpPr>
            <p:spPr>
              <a:xfrm>
                <a:off x="6198937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96"/>
              <p:cNvSpPr/>
              <p:nvPr/>
            </p:nvSpPr>
            <p:spPr>
              <a:xfrm>
                <a:off x="8646695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96"/>
              <p:cNvSpPr/>
              <p:nvPr/>
            </p:nvSpPr>
            <p:spPr>
              <a:xfrm>
                <a:off x="11094453" y="5006980"/>
                <a:ext cx="1638968" cy="625642"/>
              </a:xfrm>
              <a:prstGeom prst="roundRect">
                <a:avLst>
                  <a:gd name="adj" fmla="val 12821"/>
                </a:avLst>
              </a:prstGeom>
              <a:solidFill>
                <a:srgbClr val="43B2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chemeClr val="lt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Sigmoid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3" name="Google Shape;2383;p96"/>
            <p:cNvGrpSpPr/>
            <p:nvPr/>
          </p:nvGrpSpPr>
          <p:grpSpPr>
            <a:xfrm>
              <a:off x="4323914" y="6226851"/>
              <a:ext cx="7343274" cy="831929"/>
              <a:chOff x="4456362" y="6184225"/>
              <a:chExt cx="7343274" cy="831929"/>
            </a:xfrm>
          </p:grpSpPr>
          <p:cxnSp>
            <p:nvCxnSpPr>
              <p:cNvPr id="2384" name="Google Shape;2384;p96"/>
              <p:cNvCxnSpPr>
                <a:stCxn id="2364" idx="0"/>
              </p:cNvCxnSpPr>
              <p:nvPr/>
            </p:nvCxnSpPr>
            <p:spPr>
              <a:xfrm rot="10800000">
                <a:off x="4456362" y="6184254"/>
                <a:ext cx="0" cy="831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85" name="Google Shape;2385;p96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86" name="Google Shape;2386;p96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87" name="Google Shape;2387;p96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388" name="Google Shape;2388;p96"/>
            <p:cNvGrpSpPr/>
            <p:nvPr/>
          </p:nvGrpSpPr>
          <p:grpSpPr>
            <a:xfrm>
              <a:off x="4325365" y="4751041"/>
              <a:ext cx="7343274" cy="831929"/>
              <a:chOff x="4456362" y="6184225"/>
              <a:chExt cx="7343274" cy="831929"/>
            </a:xfrm>
          </p:grpSpPr>
          <p:cxnSp>
            <p:nvCxnSpPr>
              <p:cNvPr id="2389" name="Google Shape;2389;p96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90" name="Google Shape;2390;p96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91" name="Google Shape;2391;p96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92" name="Google Shape;2392;p96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2393" name="Google Shape;2393;p96"/>
            <p:cNvGrpSpPr/>
            <p:nvPr/>
          </p:nvGrpSpPr>
          <p:grpSpPr>
            <a:xfrm>
              <a:off x="4323914" y="3286091"/>
              <a:ext cx="7343274" cy="831929"/>
              <a:chOff x="4456362" y="6184225"/>
              <a:chExt cx="7343274" cy="831929"/>
            </a:xfrm>
          </p:grpSpPr>
          <p:cxnSp>
            <p:nvCxnSpPr>
              <p:cNvPr id="2394" name="Google Shape;2394;p96"/>
              <p:cNvCxnSpPr/>
              <p:nvPr/>
            </p:nvCxnSpPr>
            <p:spPr>
              <a:xfrm rot="10800000">
                <a:off x="4456362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95" name="Google Shape;2395;p96"/>
              <p:cNvCxnSpPr/>
              <p:nvPr/>
            </p:nvCxnSpPr>
            <p:spPr>
              <a:xfrm rot="10800000">
                <a:off x="6867168" y="6184225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96" name="Google Shape;2396;p96"/>
              <p:cNvCxnSpPr/>
              <p:nvPr/>
            </p:nvCxnSpPr>
            <p:spPr>
              <a:xfrm rot="10800000">
                <a:off x="9311583" y="6184226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97" name="Google Shape;2397;p96"/>
              <p:cNvCxnSpPr/>
              <p:nvPr/>
            </p:nvCxnSpPr>
            <p:spPr>
              <a:xfrm rot="10800000">
                <a:off x="11799636" y="6184227"/>
                <a:ext cx="0" cy="83192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597D3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2398" name="Google Shape;2398;p96"/>
            <p:cNvCxnSpPr>
              <a:endCxn id="2375" idx="1"/>
            </p:cNvCxnSpPr>
            <p:nvPr/>
          </p:nvCxnSpPr>
          <p:spPr>
            <a:xfrm>
              <a:off x="5061084" y="4453163"/>
              <a:ext cx="817200" cy="3300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99" name="Google Shape;2399;p96"/>
            <p:cNvCxnSpPr/>
            <p:nvPr/>
          </p:nvCxnSpPr>
          <p:spPr>
            <a:xfrm>
              <a:off x="7521755" y="4437215"/>
              <a:ext cx="817176" cy="3328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400" name="Google Shape;2400;p96"/>
            <p:cNvCxnSpPr/>
            <p:nvPr/>
          </p:nvCxnSpPr>
          <p:spPr>
            <a:xfrm>
              <a:off x="9969122" y="4449807"/>
              <a:ext cx="817176" cy="3328"/>
            </a:xfrm>
            <a:prstGeom prst="straightConnector1">
              <a:avLst/>
            </a:prstGeom>
            <a:noFill/>
            <a:ln w="9525" cap="flat" cmpd="sng">
              <a:solidFill>
                <a:srgbClr val="5597D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2401" name="Google Shape;2401;p96"/>
            <p:cNvGrpSpPr/>
            <p:nvPr/>
          </p:nvGrpSpPr>
          <p:grpSpPr>
            <a:xfrm>
              <a:off x="4053015" y="7987699"/>
              <a:ext cx="8935457" cy="430887"/>
              <a:chOff x="4185463" y="7945073"/>
              <a:chExt cx="8935457" cy="430887"/>
            </a:xfrm>
          </p:grpSpPr>
          <p:sp>
            <p:nvSpPr>
              <p:cNvPr id="2402" name="Google Shape;2402;p96"/>
              <p:cNvSpPr txBox="1"/>
              <p:nvPr/>
            </p:nvSpPr>
            <p:spPr>
              <a:xfrm>
                <a:off x="6467365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food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96"/>
              <p:cNvSpPr txBox="1"/>
              <p:nvPr/>
            </p:nvSpPr>
            <p:spPr>
              <a:xfrm>
                <a:off x="8980250" y="7945073"/>
                <a:ext cx="114538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96"/>
              <p:cNvSpPr txBox="1"/>
              <p:nvPr/>
            </p:nvSpPr>
            <p:spPr>
              <a:xfrm>
                <a:off x="11099223" y="7945073"/>
                <a:ext cx="2021697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awesome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96"/>
              <p:cNvSpPr txBox="1"/>
              <p:nvPr/>
            </p:nvSpPr>
            <p:spPr>
              <a:xfrm>
                <a:off x="4185463" y="7945073"/>
                <a:ext cx="91440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200"/>
                  <a:buFont typeface="Arial"/>
                  <a:buNone/>
                </a:pPr>
                <a:r>
                  <a:rPr lang="en-US" sz="22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06" name="Google Shape;2406;p96"/>
            <p:cNvSpPr txBox="1"/>
            <p:nvPr/>
          </p:nvSpPr>
          <p:spPr>
            <a:xfrm>
              <a:off x="13119294" y="7342130"/>
              <a:ext cx="15524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Tokenize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7" name="Google Shape;2407;p96"/>
          <p:cNvSpPr/>
          <p:nvPr/>
        </p:nvSpPr>
        <p:spPr>
          <a:xfrm>
            <a:off x="4213058" y="8420593"/>
            <a:ext cx="768191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last prediction is considered as the output sentiment.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97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Life Cycle of a Deep Learning Project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98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Life Cycle</a:t>
            </a:r>
            <a:endParaRPr/>
          </a:p>
        </p:txBody>
      </p:sp>
      <p:pic>
        <p:nvPicPr>
          <p:cNvPr id="2419" name="Google Shape;241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292" y="665849"/>
            <a:ext cx="3513511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p98"/>
          <p:cNvSpPr/>
          <p:nvPr/>
        </p:nvSpPr>
        <p:spPr>
          <a:xfrm>
            <a:off x="2177982" y="1024680"/>
            <a:ext cx="1219935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Deep learning projects are iterative in nature and consist of tasks given below.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98"/>
          <p:cNvSpPr/>
          <p:nvPr/>
        </p:nvSpPr>
        <p:spPr>
          <a:xfrm>
            <a:off x="1348693" y="7861390"/>
            <a:ext cx="1385793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advised to build smaller models with few data points and increase the complexity as time goes by.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22" name="Google Shape;2422;p98"/>
          <p:cNvGrpSpPr/>
          <p:nvPr/>
        </p:nvGrpSpPr>
        <p:grpSpPr>
          <a:xfrm>
            <a:off x="5712890" y="1738910"/>
            <a:ext cx="4353524" cy="5988409"/>
            <a:chOff x="5914285" y="1577795"/>
            <a:chExt cx="4353524" cy="5988409"/>
          </a:xfrm>
        </p:grpSpPr>
        <p:pic>
          <p:nvPicPr>
            <p:cNvPr id="2423" name="Google Shape;2423;p98"/>
            <p:cNvPicPr preferRelativeResize="0"/>
            <p:nvPr/>
          </p:nvPicPr>
          <p:blipFill rotWithShape="1">
            <a:blip r:embed="rId4">
              <a:alphaModFix/>
            </a:blip>
            <a:srcRect t="11720"/>
            <a:stretch/>
          </p:blipFill>
          <p:spPr>
            <a:xfrm>
              <a:off x="5914285" y="1577795"/>
              <a:ext cx="4353524" cy="5988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4" name="Google Shape;2424;p98"/>
            <p:cNvSpPr/>
            <p:nvPr/>
          </p:nvSpPr>
          <p:spPr>
            <a:xfrm>
              <a:off x="7241960" y="1633778"/>
              <a:ext cx="2239347" cy="1270569"/>
            </a:xfrm>
            <a:prstGeom prst="roundRect">
              <a:avLst>
                <a:gd name="adj" fmla="val 16667"/>
              </a:avLst>
            </a:prstGeom>
            <a:solidFill>
              <a:srgbClr val="01C3F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Project Planning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98"/>
            <p:cNvSpPr/>
            <p:nvPr/>
          </p:nvSpPr>
          <p:spPr>
            <a:xfrm>
              <a:off x="7260622" y="3168023"/>
              <a:ext cx="2202025" cy="1270569"/>
            </a:xfrm>
            <a:prstGeom prst="roundRect">
              <a:avLst>
                <a:gd name="adj" fmla="val 16667"/>
              </a:avLst>
            </a:prstGeom>
            <a:solidFill>
              <a:srgbClr val="FF896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Collection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Labeling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98"/>
            <p:cNvSpPr/>
            <p:nvPr/>
          </p:nvSpPr>
          <p:spPr>
            <a:xfrm>
              <a:off x="7223301" y="4680468"/>
              <a:ext cx="2239346" cy="1292370"/>
            </a:xfrm>
            <a:prstGeom prst="roundRect">
              <a:avLst>
                <a:gd name="adj" fmla="val 16667"/>
              </a:avLst>
            </a:prstGeom>
            <a:solidFill>
              <a:srgbClr val="00A89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 Building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98"/>
            <p:cNvSpPr/>
            <p:nvPr/>
          </p:nvSpPr>
          <p:spPr>
            <a:xfrm>
              <a:off x="7241962" y="6217852"/>
              <a:ext cx="2220686" cy="129237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Deploying and Monitoring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99"/>
          <p:cNvSpPr txBox="1">
            <a:spLocks noGrp="1"/>
          </p:cNvSpPr>
          <p:nvPr>
            <p:ph type="title"/>
          </p:nvPr>
        </p:nvSpPr>
        <p:spPr>
          <a:xfrm>
            <a:off x="0" y="229878"/>
            <a:ext cx="16255999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b="1"/>
              <a:t>Project Planning</a:t>
            </a:r>
            <a:endParaRPr/>
          </a:p>
        </p:txBody>
      </p:sp>
      <p:pic>
        <p:nvPicPr>
          <p:cNvPr id="2434" name="Google Shape;2434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2806" y="665849"/>
            <a:ext cx="4676483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p99"/>
          <p:cNvSpPr/>
          <p:nvPr/>
        </p:nvSpPr>
        <p:spPr>
          <a:xfrm>
            <a:off x="982351" y="5250326"/>
            <a:ext cx="2341200" cy="1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Automate manual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software pipeline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36" name="Google Shape;2436;p99"/>
          <p:cNvPicPr preferRelativeResize="0"/>
          <p:nvPr/>
        </p:nvPicPr>
        <p:blipFill rotWithShape="1">
          <a:blip r:embed="rId4">
            <a:alphaModFix/>
          </a:blip>
          <a:srcRect l="5706" t="19450" r="51342" b="8144"/>
          <a:stretch/>
        </p:blipFill>
        <p:spPr>
          <a:xfrm>
            <a:off x="8648319" y="5850463"/>
            <a:ext cx="3029550" cy="20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99"/>
          <p:cNvSpPr/>
          <p:nvPr/>
        </p:nvSpPr>
        <p:spPr>
          <a:xfrm>
            <a:off x="5107030" y="3885731"/>
            <a:ext cx="1890166" cy="1341119"/>
          </a:xfrm>
          <a:prstGeom prst="roundRect">
            <a:avLst>
              <a:gd name="adj" fmla="val 12821"/>
            </a:avLst>
          </a:prstGeom>
          <a:solidFill>
            <a:srgbClr val="FF8966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Choose metrics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8" name="Google Shape;2438;p99"/>
          <p:cNvSpPr/>
          <p:nvPr/>
        </p:nvSpPr>
        <p:spPr>
          <a:xfrm>
            <a:off x="13129048" y="3875011"/>
            <a:ext cx="1890165" cy="1341118"/>
          </a:xfrm>
          <a:prstGeom prst="roundRect">
            <a:avLst>
              <a:gd name="adj" fmla="val 12821"/>
            </a:avLst>
          </a:prstGeom>
          <a:solidFill>
            <a:srgbClr val="678BAC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Set up codebase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99"/>
          <p:cNvSpPr/>
          <p:nvPr/>
        </p:nvSpPr>
        <p:spPr>
          <a:xfrm>
            <a:off x="1236786" y="3909180"/>
            <a:ext cx="1890300" cy="1341000"/>
          </a:xfrm>
          <a:prstGeom prst="roundRect">
            <a:avLst>
              <a:gd name="adj" fmla="val 12821"/>
            </a:avLst>
          </a:prstGeom>
          <a:solidFill>
            <a:srgbClr val="43B29E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 project goals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99"/>
          <p:cNvSpPr/>
          <p:nvPr/>
        </p:nvSpPr>
        <p:spPr>
          <a:xfrm>
            <a:off x="2181869" y="1068026"/>
            <a:ext cx="1219935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Project planning includes defining goals, metrics, and baselines.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99"/>
          <p:cNvSpPr/>
          <p:nvPr/>
        </p:nvSpPr>
        <p:spPr>
          <a:xfrm>
            <a:off x="9218012" y="3885731"/>
            <a:ext cx="1890165" cy="1341118"/>
          </a:xfrm>
          <a:prstGeom prst="roundRect">
            <a:avLst>
              <a:gd name="adj" fmla="val 12821"/>
            </a:avLst>
          </a:prstGeom>
          <a:solidFill>
            <a:srgbClr val="01C3FF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Evaluate baselines</a:t>
            </a:r>
            <a:endParaRPr sz="22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2" name="Google Shape;2442;p99"/>
          <p:cNvSpPr/>
          <p:nvPr/>
        </p:nvSpPr>
        <p:spPr>
          <a:xfrm>
            <a:off x="824100" y="2600863"/>
            <a:ext cx="2904000" cy="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Reduce cost by giving </a:t>
            </a:r>
            <a:b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cheap predictions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3" name="Google Shape;2443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71731" y="5836967"/>
            <a:ext cx="2516255" cy="19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40159" y="5824563"/>
            <a:ext cx="3891558" cy="21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l Marketing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4319</Words>
  <Application>Microsoft Office PowerPoint</Application>
  <PresentationFormat>Custom</PresentationFormat>
  <Paragraphs>860</Paragraphs>
  <Slides>116</Slides>
  <Notes>115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116</vt:i4>
      </vt:variant>
    </vt:vector>
  </HeadingPairs>
  <TitlesOfParts>
    <vt:vector size="128" baseType="lpstr">
      <vt:lpstr>Times New Roman</vt:lpstr>
      <vt:lpstr>Franklin Gothic</vt:lpstr>
      <vt:lpstr>Courier New</vt:lpstr>
      <vt:lpstr>Arial Black</vt:lpstr>
      <vt:lpstr>Arial</vt:lpstr>
      <vt:lpstr>Calibri</vt:lpstr>
      <vt:lpstr>Open Sans</vt:lpstr>
      <vt:lpstr>Open Sans ExtraBold</vt:lpstr>
      <vt:lpstr>Aharoni</vt:lpstr>
      <vt:lpstr>Office Theme</vt:lpstr>
      <vt:lpstr>Digital Marketing</vt:lpstr>
      <vt:lpstr>1_Office Theme</vt:lpstr>
      <vt:lpstr>Deep Learning with Keras with TensorFlow</vt:lpstr>
      <vt:lpstr>PowerPoint Presentation</vt:lpstr>
      <vt:lpstr>PowerPoint Presentation</vt:lpstr>
      <vt:lpstr>PowerPoint Presentation</vt:lpstr>
      <vt:lpstr>Artificial Intelligence</vt:lpstr>
      <vt:lpstr>Artificial Intelligence</vt:lpstr>
      <vt:lpstr>PowerPoint Presentation</vt:lpstr>
      <vt:lpstr>The Turing Test</vt:lpstr>
      <vt:lpstr>Father of AI</vt:lpstr>
      <vt:lpstr>Rise of AI: 1956−1974</vt:lpstr>
      <vt:lpstr>1980s–2000s</vt:lpstr>
      <vt:lpstr>Man vs. Machine</vt:lpstr>
      <vt:lpstr>State of AI</vt:lpstr>
      <vt:lpstr>What Can AI Do?</vt:lpstr>
      <vt:lpstr>Advantages of AI</vt:lpstr>
      <vt:lpstr>Limitations of AI</vt:lpstr>
      <vt:lpstr>PowerPoint Presentation</vt:lpstr>
      <vt:lpstr>Types of Machine Learning</vt:lpstr>
      <vt:lpstr> Supervised Learning</vt:lpstr>
      <vt:lpstr>Types of Supervised Learning</vt:lpstr>
      <vt:lpstr>Supervised Learning Algorithms</vt:lpstr>
      <vt:lpstr>Unsupervised Learning</vt:lpstr>
      <vt:lpstr>Types of Unsupervised Learning</vt:lpstr>
      <vt:lpstr>Unsupervised Learning Algorithms</vt:lpstr>
      <vt:lpstr>Reinforcement Learning</vt:lpstr>
      <vt:lpstr>Types of Reinforcement Learning</vt:lpstr>
      <vt:lpstr>Reinforcement Learning Algorithms</vt:lpstr>
      <vt:lpstr>PowerPoint Presentation</vt:lpstr>
      <vt:lpstr>ML vs. DL</vt:lpstr>
      <vt:lpstr>AI vs. ML vs. DL</vt:lpstr>
      <vt:lpstr>Neural Networks</vt:lpstr>
      <vt:lpstr>Artificial Neural Network (ANN)</vt:lpstr>
      <vt:lpstr>Deep Learning</vt:lpstr>
      <vt:lpstr>Network Architecture</vt:lpstr>
      <vt:lpstr>Performance</vt:lpstr>
      <vt:lpstr>PowerPoint Presentation</vt:lpstr>
      <vt:lpstr>Deep Learning Search Trends</vt:lpstr>
      <vt:lpstr>ImageNet</vt:lpstr>
      <vt:lpstr>The History Began from AlexNet</vt:lpstr>
      <vt:lpstr>Recognizing Cats on YouTube </vt:lpstr>
      <vt:lpstr>DeepFace</vt:lpstr>
      <vt:lpstr>Beating Humans in Go</vt:lpstr>
      <vt:lpstr>Video Games</vt:lpstr>
      <vt:lpstr>PowerPoint Presentation</vt:lpstr>
      <vt:lpstr>PowerPoint Presentation</vt:lpstr>
      <vt:lpstr>Self-Driving Cars</vt:lpstr>
      <vt:lpstr>Why the Excitement for Self-Driving?</vt:lpstr>
      <vt:lpstr>Advantages of Self-Driving</vt:lpstr>
      <vt:lpstr>Levels of Driving Automation</vt:lpstr>
      <vt:lpstr>Levels of Driving Automation</vt:lpstr>
      <vt:lpstr>Industry Trends</vt:lpstr>
      <vt:lpstr>Timeline for Adoption</vt:lpstr>
      <vt:lpstr>PowerPoint Presentation</vt:lpstr>
      <vt:lpstr>How Does a Self-Driving Car See?</vt:lpstr>
      <vt:lpstr>How Does a Self-Driving Car See?</vt:lpstr>
      <vt:lpstr>Object Detection</vt:lpstr>
      <vt:lpstr>Object Localization</vt:lpstr>
      <vt:lpstr>Bounding Boxes</vt:lpstr>
      <vt:lpstr>PowerPoint Presentation</vt:lpstr>
      <vt:lpstr>Challenges in Self-Driving </vt:lpstr>
      <vt:lpstr>Illumination</vt:lpstr>
      <vt:lpstr>Appearance of Moving Objects</vt:lpstr>
      <vt:lpstr>Presence of Unpredicted Motion</vt:lpstr>
      <vt:lpstr>Occlusion</vt:lpstr>
      <vt:lpstr>Camera Problems</vt:lpstr>
      <vt:lpstr>PowerPoint Presentation</vt:lpstr>
      <vt:lpstr>PowerPoint Presentation</vt:lpstr>
      <vt:lpstr>Applications</vt:lpstr>
      <vt:lpstr>Computer Vision </vt:lpstr>
      <vt:lpstr>Computer Vision </vt:lpstr>
      <vt:lpstr>Computer Vision </vt:lpstr>
      <vt:lpstr>Machine Translation</vt:lpstr>
      <vt:lpstr>Machine Translation</vt:lpstr>
      <vt:lpstr>Healthcare</vt:lpstr>
      <vt:lpstr>Healthcare</vt:lpstr>
      <vt:lpstr>Deep Learning Meets Social Networks</vt:lpstr>
      <vt:lpstr>Gaming</vt:lpstr>
      <vt:lpstr>PowerPoint Presentation</vt:lpstr>
      <vt:lpstr>Training Data</vt:lpstr>
      <vt:lpstr>Effective Learning and Teaching</vt:lpstr>
      <vt:lpstr>Understanding Context</vt:lpstr>
      <vt:lpstr>The Black Box Problem</vt:lpstr>
      <vt:lpstr>Large Size Model and Complexity</vt:lpstr>
      <vt:lpstr>Infrastructure</vt:lpstr>
      <vt:lpstr>PowerPoint Presentation</vt:lpstr>
      <vt:lpstr>Long Short-Term Memory (LSTM)</vt:lpstr>
      <vt:lpstr>Role of Memory</vt:lpstr>
      <vt:lpstr>Role of Context</vt:lpstr>
      <vt:lpstr>LSTM Unit</vt:lpstr>
      <vt:lpstr>PowerPoint Presentation</vt:lpstr>
      <vt:lpstr>Sentiment Analysis</vt:lpstr>
      <vt:lpstr>LSTM Architecture for Sentiment Analysis</vt:lpstr>
      <vt:lpstr>Step 1: Tokenization</vt:lpstr>
      <vt:lpstr>Step 2: Embedding</vt:lpstr>
      <vt:lpstr>Step 3: LSTM</vt:lpstr>
      <vt:lpstr>Step 4: Sigmoid Function</vt:lpstr>
      <vt:lpstr>PowerPoint Presentation</vt:lpstr>
      <vt:lpstr>Life Cycle</vt:lpstr>
      <vt:lpstr>Project Planning</vt:lpstr>
      <vt:lpstr>Questions to Ask</vt:lpstr>
      <vt:lpstr>Data Collection and Labeling</vt:lpstr>
      <vt:lpstr>Model Building</vt:lpstr>
      <vt:lpstr>Deployment and Monitoring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K</dc:creator>
  <cp:lastModifiedBy>Anitha Nagarapu</cp:lastModifiedBy>
  <cp:revision>5</cp:revision>
  <dcterms:modified xsi:type="dcterms:W3CDTF">2020-05-14T03:31:42Z</dcterms:modified>
</cp:coreProperties>
</file>